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8" r:id="rId4"/>
    <p:sldId id="259" r:id="rId5"/>
    <p:sldId id="260" r:id="rId6"/>
    <p:sldId id="304" r:id="rId7"/>
    <p:sldId id="261" r:id="rId8"/>
    <p:sldId id="268" r:id="rId9"/>
    <p:sldId id="263" r:id="rId10"/>
    <p:sldId id="269" r:id="rId11"/>
    <p:sldId id="264" r:id="rId12"/>
    <p:sldId id="270" r:id="rId13"/>
    <p:sldId id="265" r:id="rId14"/>
    <p:sldId id="271" r:id="rId15"/>
    <p:sldId id="266" r:id="rId16"/>
    <p:sldId id="272" r:id="rId17"/>
    <p:sldId id="267" r:id="rId18"/>
    <p:sldId id="273" r:id="rId19"/>
    <p:sldId id="274" r:id="rId20"/>
    <p:sldId id="275" r:id="rId21"/>
    <p:sldId id="276" r:id="rId22"/>
    <p:sldId id="277" r:id="rId23"/>
    <p:sldId id="280" r:id="rId24"/>
    <p:sldId id="281" r:id="rId25"/>
    <p:sldId id="282" r:id="rId26"/>
    <p:sldId id="283" r:id="rId27"/>
    <p:sldId id="284" r:id="rId28"/>
    <p:sldId id="285" r:id="rId29"/>
    <p:sldId id="286" r:id="rId30"/>
    <p:sldId id="288" r:id="rId31"/>
    <p:sldId id="278" r:id="rId32"/>
    <p:sldId id="279" r:id="rId33"/>
    <p:sldId id="287" r:id="rId34"/>
    <p:sldId id="290" r:id="rId35"/>
    <p:sldId id="289" r:id="rId36"/>
    <p:sldId id="291" r:id="rId37"/>
    <p:sldId id="292" r:id="rId38"/>
    <p:sldId id="293" r:id="rId39"/>
    <p:sldId id="302" r:id="rId40"/>
    <p:sldId id="301" r:id="rId41"/>
    <p:sldId id="294"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85A3C1-EB61-48AA-B372-EC22606DBAF7}" type="datetimeFigureOut">
              <a:rPr lang="en-US" smtClean="0"/>
              <a:t>3/29/2025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D4CAD-79B7-47C8-93EA-084D0D0136CF}" type="slidenum">
              <a:rPr lang="en-US" smtClean="0"/>
              <a:t>‹#›</a:t>
            </a:fld>
            <a:endParaRPr lang="en-US"/>
          </a:p>
        </p:txBody>
      </p:sp>
    </p:spTree>
    <p:extLst>
      <p:ext uri="{BB962C8B-B14F-4D97-AF65-F5344CB8AC3E}">
        <p14:creationId xmlns:p14="http://schemas.microsoft.com/office/powerpoint/2010/main" val="2655840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D4CAD-79B7-47C8-93EA-084D0D0136CF}" type="slidenum">
              <a:rPr lang="en-US" smtClean="0"/>
              <a:t>37</a:t>
            </a:fld>
            <a:endParaRPr lang="en-US"/>
          </a:p>
        </p:txBody>
      </p:sp>
    </p:spTree>
    <p:extLst>
      <p:ext uri="{BB962C8B-B14F-4D97-AF65-F5344CB8AC3E}">
        <p14:creationId xmlns:p14="http://schemas.microsoft.com/office/powerpoint/2010/main" val="220303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Saturday, March 29, 2025</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93791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Saturday, March 29, 2025</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5776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Saturday, March 29, 2025</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7938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March 29, 2025</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49534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Saturday, March 29, 2025</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798936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Saturday, March 29, 2025</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784515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Saturday, March 29, 2025</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26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Saturday, March 29, 2025</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068704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Saturday, March 29, 2025</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15060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Saturday, March 29, 2025</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05212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Saturday, March 29, 2025</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941519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Saturday, March 29, 2025</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57689473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geeksforgeeks.org/coefficient-of-determination-formula/#:~:text=Coefficient%20of%20determination%20is%20defined,in%20the%20data%20collection%20offered." TargetMode="External"/><Relationship Id="rId2" Type="http://schemas.openxmlformats.org/officeDocument/2006/relationships/hyperlink" Target="https://www.geeksforgeeks.org/metrics-for-machine-learning-mode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geeksforgeeks.org/root-mean-square-error-in-r-programm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geeksforgeeks.org/ml-adjusted-r-square-in-regression-analysis/"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D896123-1B32-4CB1-B2ED-E34BBC26B4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peedometer Gauge">
            <a:extLst>
              <a:ext uri="{FF2B5EF4-FFF2-40B4-BE49-F238E27FC236}">
                <a16:creationId xmlns:a16="http://schemas.microsoft.com/office/drawing/2014/main" id="{88AA58FD-2CEB-2726-F2BC-A023B8C207F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t="290" r="-1" b="-1"/>
          <a:stretch/>
        </p:blipFill>
        <p:spPr>
          <a:xfrm>
            <a:off x="20" y="-1"/>
            <a:ext cx="12191980" cy="6857571"/>
          </a:xfrm>
          <a:prstGeom prst="rect">
            <a:avLst/>
          </a:prstGeom>
        </p:spPr>
      </p:pic>
      <p:sp>
        <p:nvSpPr>
          <p:cNvPr id="11" name="Rectangle 10">
            <a:extLst>
              <a:ext uri="{FF2B5EF4-FFF2-40B4-BE49-F238E27FC236}">
                <a16:creationId xmlns:a16="http://schemas.microsoft.com/office/drawing/2014/main" id="{019FDB4D-987D-4C87-A179-9D4616AB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9931"/>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1E6F5-405F-D314-6E2F-9DE2CB4A8A49}"/>
              </a:ext>
            </a:extLst>
          </p:cNvPr>
          <p:cNvSpPr>
            <a:spLocks noGrp="1"/>
          </p:cNvSpPr>
          <p:nvPr>
            <p:ph type="ctrTitle"/>
          </p:nvPr>
        </p:nvSpPr>
        <p:spPr>
          <a:xfrm>
            <a:off x="1619534" y="504966"/>
            <a:ext cx="8952932" cy="3043213"/>
          </a:xfrm>
        </p:spPr>
        <p:txBody>
          <a:bodyPr anchor="b">
            <a:normAutofit/>
          </a:bodyPr>
          <a:lstStyle/>
          <a:p>
            <a:r>
              <a:rPr lang="en-US">
                <a:solidFill>
                  <a:schemeClr val="bg1"/>
                </a:solidFill>
              </a:rPr>
              <a:t>Simple Linear Regression </a:t>
            </a:r>
            <a:br>
              <a:rPr lang="en-US">
                <a:solidFill>
                  <a:schemeClr val="bg1"/>
                </a:solidFill>
              </a:rPr>
            </a:br>
            <a:r>
              <a:rPr lang="en-US">
                <a:solidFill>
                  <a:schemeClr val="bg1"/>
                </a:solidFill>
              </a:rPr>
              <a:t>A complete project for Prediction of car speed</a:t>
            </a:r>
          </a:p>
        </p:txBody>
      </p:sp>
      <p:sp>
        <p:nvSpPr>
          <p:cNvPr id="3" name="Subtitle 2">
            <a:extLst>
              <a:ext uri="{FF2B5EF4-FFF2-40B4-BE49-F238E27FC236}">
                <a16:creationId xmlns:a16="http://schemas.microsoft.com/office/drawing/2014/main" id="{4AF9FD52-0DAF-744C-7949-302F2347A019}"/>
              </a:ext>
            </a:extLst>
          </p:cNvPr>
          <p:cNvSpPr>
            <a:spLocks noGrp="1"/>
          </p:cNvSpPr>
          <p:nvPr>
            <p:ph type="subTitle" idx="1"/>
          </p:nvPr>
        </p:nvSpPr>
        <p:spPr>
          <a:xfrm>
            <a:off x="2950191" y="3749746"/>
            <a:ext cx="6291618" cy="2208321"/>
          </a:xfrm>
        </p:spPr>
        <p:txBody>
          <a:bodyPr anchor="t">
            <a:normAutofit/>
          </a:bodyPr>
          <a:lstStyle/>
          <a:p>
            <a:r>
              <a:rPr lang="en-US" sz="2800" dirty="0">
                <a:solidFill>
                  <a:schemeClr val="bg1"/>
                </a:solidFill>
              </a:rPr>
              <a:t>Dr. Rakhee Chhibber</a:t>
            </a:r>
          </a:p>
        </p:txBody>
      </p:sp>
    </p:spTree>
    <p:extLst>
      <p:ext uri="{BB962C8B-B14F-4D97-AF65-F5344CB8AC3E}">
        <p14:creationId xmlns:p14="http://schemas.microsoft.com/office/powerpoint/2010/main" val="395825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559FF-B12D-345D-6674-C541D97E0C2E}"/>
              </a:ext>
            </a:extLst>
          </p:cNvPr>
          <p:cNvSpPr>
            <a:spLocks noGrp="1"/>
          </p:cNvSpPr>
          <p:nvPr>
            <p:ph type="title"/>
          </p:nvPr>
        </p:nvSpPr>
        <p:spPr>
          <a:xfrm>
            <a:off x="1219200" y="2613"/>
            <a:ext cx="10241280" cy="1234440"/>
          </a:xfrm>
        </p:spPr>
        <p:txBody>
          <a:bodyPr/>
          <a:lstStyle/>
          <a:p>
            <a:r>
              <a:rPr lang="en-US" dirty="0"/>
              <a:t>3. </a:t>
            </a:r>
            <a:r>
              <a:rPr lang="en-US" b="1" i="0" dirty="0">
                <a:solidFill>
                  <a:srgbClr val="273239"/>
                </a:solidFill>
                <a:effectLst/>
                <a:highlight>
                  <a:srgbClr val="FFFFFF"/>
                </a:highlight>
                <a:latin typeface="Nunito" pitchFamily="2" charset="0"/>
              </a:rPr>
              <a:t>Homoscedasticity</a:t>
            </a:r>
            <a:r>
              <a:rPr lang="en-US" b="0" i="0" dirty="0">
                <a:solidFill>
                  <a:srgbClr val="273239"/>
                </a:solidFill>
                <a:effectLst/>
                <a:highlight>
                  <a:srgbClr val="FFFFFF"/>
                </a:highlight>
                <a:latin typeface="Nunito" pitchFamily="2" charset="0"/>
              </a:rPr>
              <a:t>: </a:t>
            </a:r>
            <a:endParaRPr lang="en-US" dirty="0"/>
          </a:p>
        </p:txBody>
      </p:sp>
      <p:sp>
        <p:nvSpPr>
          <p:cNvPr id="3" name="Content Placeholder 2">
            <a:extLst>
              <a:ext uri="{FF2B5EF4-FFF2-40B4-BE49-F238E27FC236}">
                <a16:creationId xmlns:a16="http://schemas.microsoft.com/office/drawing/2014/main" id="{31FBF4AB-BC0E-E7A5-7251-9C00034EA7C0}"/>
              </a:ext>
            </a:extLst>
          </p:cNvPr>
          <p:cNvSpPr>
            <a:spLocks noGrp="1"/>
          </p:cNvSpPr>
          <p:nvPr>
            <p:ph idx="1"/>
          </p:nvPr>
        </p:nvSpPr>
        <p:spPr>
          <a:xfrm>
            <a:off x="337458" y="1449324"/>
            <a:ext cx="5638800" cy="3959352"/>
          </a:xfrm>
        </p:spPr>
        <p:txBody>
          <a:bodyPr/>
          <a:lstStyle/>
          <a:p>
            <a:pPr marL="0" indent="0">
              <a:buNone/>
            </a:pPr>
            <a:r>
              <a:rPr lang="en-US" b="0" i="0" dirty="0">
                <a:solidFill>
                  <a:srgbClr val="273239"/>
                </a:solidFill>
                <a:effectLst/>
                <a:highlight>
                  <a:srgbClr val="FFFFFF"/>
                </a:highlight>
                <a:latin typeface="Nunito" pitchFamily="2" charset="0"/>
              </a:rPr>
              <a:t>Across all levels of the independent variable(s), the variance of the errors is constant. This indicates that the amount of the independent variable(s) has no impact on the variance of the errors. If the variance of the residuals is not constant, then linear regression will not be an accurate model.</a:t>
            </a:r>
            <a:endParaRPr lang="en-US" dirty="0"/>
          </a:p>
        </p:txBody>
      </p:sp>
      <p:pic>
        <p:nvPicPr>
          <p:cNvPr id="3074" name="Picture 2">
            <a:extLst>
              <a:ext uri="{FF2B5EF4-FFF2-40B4-BE49-F238E27FC236}">
                <a16:creationId xmlns:a16="http://schemas.microsoft.com/office/drawing/2014/main" id="{7400C601-2EC2-956D-EEA8-18CD52178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19250"/>
            <a:ext cx="597217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39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61DB6-947E-360D-7CCD-355CAC99ABC7}"/>
              </a:ext>
            </a:extLst>
          </p:cNvPr>
          <p:cNvSpPr>
            <a:spLocks noGrp="1"/>
          </p:cNvSpPr>
          <p:nvPr>
            <p:ph type="title"/>
          </p:nvPr>
        </p:nvSpPr>
        <p:spPr/>
        <p:txBody>
          <a:bodyPr/>
          <a:lstStyle/>
          <a:p>
            <a:r>
              <a:rPr lang="en-US" dirty="0"/>
              <a:t>4. </a:t>
            </a:r>
            <a:r>
              <a:rPr lang="en-US" b="1" i="0" dirty="0">
                <a:solidFill>
                  <a:srgbClr val="273239"/>
                </a:solidFill>
                <a:effectLst/>
                <a:highlight>
                  <a:srgbClr val="FFFFFF"/>
                </a:highlight>
                <a:latin typeface="Nunito" pitchFamily="2" charset="0"/>
              </a:rPr>
              <a:t>Normality</a:t>
            </a:r>
            <a:r>
              <a:rPr lang="en-US" b="0" i="0" dirty="0">
                <a:solidFill>
                  <a:srgbClr val="273239"/>
                </a:solidFill>
                <a:effectLst/>
                <a:highlight>
                  <a:srgbClr val="FFFFFF"/>
                </a:highlight>
                <a:latin typeface="Nunito" pitchFamily="2" charset="0"/>
              </a:rPr>
              <a:t>: </a:t>
            </a:r>
            <a:br>
              <a:rPr lang="en-US" b="0" i="0" dirty="0">
                <a:solidFill>
                  <a:srgbClr val="273239"/>
                </a:solidFill>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A5F360D1-0AED-2518-69CC-F1D4F9635CC4}"/>
              </a:ext>
            </a:extLst>
          </p:cNvPr>
          <p:cNvSpPr>
            <a:spLocks noGrp="1"/>
          </p:cNvSpPr>
          <p:nvPr>
            <p:ph idx="1"/>
          </p:nvPr>
        </p:nvSpPr>
        <p:spPr>
          <a:xfrm>
            <a:off x="579120" y="2029968"/>
            <a:ext cx="11033760" cy="3959352"/>
          </a:xfrm>
        </p:spPr>
        <p:txBody>
          <a:bodyPr>
            <a:normAutofit/>
          </a:bodyPr>
          <a:lstStyle/>
          <a:p>
            <a:pPr marL="0" indent="0" algn="just">
              <a:buNone/>
            </a:pPr>
            <a:r>
              <a:rPr lang="en-US" sz="2800" b="0" i="0" dirty="0">
                <a:solidFill>
                  <a:srgbClr val="273239"/>
                </a:solidFill>
                <a:effectLst/>
                <a:highlight>
                  <a:srgbClr val="FFFFFF"/>
                </a:highlight>
                <a:latin typeface="Nunito" pitchFamily="2" charset="0"/>
              </a:rPr>
              <a:t>The residuals should be normally distributed. This means that the residuals should follow a bell-shaped curve. If the residuals are not normally distributed, then linear regression will not be an accurate model.</a:t>
            </a:r>
          </a:p>
          <a:p>
            <a:pPr algn="just"/>
            <a:endParaRPr lang="en-US" sz="2800" dirty="0"/>
          </a:p>
        </p:txBody>
      </p:sp>
    </p:spTree>
    <p:extLst>
      <p:ext uri="{BB962C8B-B14F-4D97-AF65-F5344CB8AC3E}">
        <p14:creationId xmlns:p14="http://schemas.microsoft.com/office/powerpoint/2010/main" val="222692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DAD1-B0EC-C295-94E2-04362EA3D368}"/>
              </a:ext>
            </a:extLst>
          </p:cNvPr>
          <p:cNvSpPr>
            <a:spLocks noGrp="1"/>
          </p:cNvSpPr>
          <p:nvPr>
            <p:ph type="ctrTitle"/>
          </p:nvPr>
        </p:nvSpPr>
        <p:spPr/>
        <p:txBody>
          <a:bodyPr>
            <a:normAutofit/>
          </a:bodyPr>
          <a:lstStyle/>
          <a:p>
            <a:r>
              <a:rPr lang="en-US" b="0" i="0" dirty="0">
                <a:solidFill>
                  <a:srgbClr val="000000"/>
                </a:solidFill>
                <a:effectLst/>
                <a:highlight>
                  <a:srgbClr val="FFFFFF"/>
                </a:highlight>
                <a:latin typeface="Verdana" panose="020B0604030504040204" pitchFamily="34" charset="0"/>
              </a:rPr>
              <a:t>Prediction of speed based on AGE</a:t>
            </a:r>
            <a:endParaRPr lang="en-US" dirty="0"/>
          </a:p>
        </p:txBody>
      </p:sp>
      <p:sp>
        <p:nvSpPr>
          <p:cNvPr id="3" name="Subtitle 2">
            <a:extLst>
              <a:ext uri="{FF2B5EF4-FFF2-40B4-BE49-F238E27FC236}">
                <a16:creationId xmlns:a16="http://schemas.microsoft.com/office/drawing/2014/main" id="{B1A61508-5961-A764-0BAD-C6D157E45DAF}"/>
              </a:ext>
            </a:extLst>
          </p:cNvPr>
          <p:cNvSpPr>
            <a:spLocks noGrp="1"/>
          </p:cNvSpPr>
          <p:nvPr>
            <p:ph type="subTitle" idx="1"/>
          </p:nvPr>
        </p:nvSpPr>
        <p:spPr/>
        <p:txBody>
          <a:bodyPr/>
          <a:lstStyle/>
          <a:p>
            <a:r>
              <a:rPr lang="en-US" dirty="0"/>
              <a:t>DR. Rakhee Chhibber</a:t>
            </a:r>
          </a:p>
        </p:txBody>
      </p:sp>
    </p:spTree>
    <p:extLst>
      <p:ext uri="{BB962C8B-B14F-4D97-AF65-F5344CB8AC3E}">
        <p14:creationId xmlns:p14="http://schemas.microsoft.com/office/powerpoint/2010/main" val="790401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DC50-4F0E-0187-3617-8A7CB6875D6D}"/>
              </a:ext>
            </a:extLst>
          </p:cNvPr>
          <p:cNvSpPr>
            <a:spLocks noGrp="1"/>
          </p:cNvSpPr>
          <p:nvPr>
            <p:ph type="title"/>
          </p:nvPr>
        </p:nvSpPr>
        <p:spPr/>
        <p:txBody>
          <a:bodyPr/>
          <a:lstStyle/>
          <a:p>
            <a:r>
              <a:rPr lang="en-US" dirty="0"/>
              <a:t>Draw a scatter plot</a:t>
            </a:r>
            <a:br>
              <a:rPr lang="en-US" dirty="0"/>
            </a:br>
            <a:endParaRPr lang="en-US" dirty="0"/>
          </a:p>
        </p:txBody>
      </p:sp>
      <p:sp>
        <p:nvSpPr>
          <p:cNvPr id="3" name="Content Placeholder 2">
            <a:extLst>
              <a:ext uri="{FF2B5EF4-FFF2-40B4-BE49-F238E27FC236}">
                <a16:creationId xmlns:a16="http://schemas.microsoft.com/office/drawing/2014/main" id="{FB87025B-22C5-38DD-D299-13CF53A7ECE2}"/>
              </a:ext>
            </a:extLst>
          </p:cNvPr>
          <p:cNvSpPr>
            <a:spLocks noGrp="1"/>
          </p:cNvSpPr>
          <p:nvPr>
            <p:ph idx="1"/>
          </p:nvPr>
        </p:nvSpPr>
        <p:spPr/>
        <p:txBody>
          <a:bodyPr/>
          <a:lstStyle/>
          <a:p>
            <a:pPr marL="0" indent="0">
              <a:buNone/>
            </a:pP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matplotlib.pyplot</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as</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plt</a:t>
            </a:r>
            <a:br>
              <a:rPr lang="en-US" dirty="0"/>
            </a:br>
            <a:br>
              <a:rPr lang="en-US" dirty="0"/>
            </a:br>
            <a:r>
              <a:rPr lang="en-US" b="0" i="0" dirty="0">
                <a:solidFill>
                  <a:srgbClr val="000000"/>
                </a:solidFill>
                <a:effectLst/>
                <a:highlight>
                  <a:srgbClr val="FFFFFF"/>
                </a:highlight>
                <a:latin typeface="Consolas" panose="020B0609020204030204" pitchFamily="49" charset="0"/>
              </a:rPr>
              <a:t>x = [</a:t>
            </a:r>
            <a:r>
              <a:rPr lang="en-US" b="0" i="0" dirty="0">
                <a:solidFill>
                  <a:srgbClr val="FF0000"/>
                </a:solidFill>
                <a:effectLst/>
                <a:highlight>
                  <a:srgbClr val="FFFFFF"/>
                </a:highlight>
                <a:latin typeface="Consolas" panose="020B0609020204030204" pitchFamily="49" charset="0"/>
              </a:rPr>
              <a:t>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a:t>
            </a:r>
            <a:r>
              <a:rPr lang="en-US" b="0" i="0" dirty="0">
                <a:solidFill>
                  <a:srgbClr val="000000"/>
                </a:solidFill>
                <a:effectLst/>
                <a:highlight>
                  <a:srgbClr val="FFFFFF"/>
                </a:highlight>
                <a:latin typeface="Consolas" panose="020B0609020204030204" pitchFamily="49" charset="0"/>
              </a:rPr>
              <a:t>]</a:t>
            </a:r>
            <a:br>
              <a:rPr lang="en-US" dirty="0"/>
            </a:br>
            <a:r>
              <a:rPr lang="en-US" b="0" i="0" dirty="0">
                <a:solidFill>
                  <a:srgbClr val="000000"/>
                </a:solidFill>
                <a:effectLst/>
                <a:highlight>
                  <a:srgbClr val="FFFFFF"/>
                </a:highlight>
                <a:latin typeface="Consolas" panose="020B0609020204030204" pitchFamily="49" charset="0"/>
              </a:rPr>
              <a:t>y = [</a:t>
            </a:r>
            <a:r>
              <a:rPr lang="en-US" b="0" i="0" dirty="0">
                <a:solidFill>
                  <a:srgbClr val="FF0000"/>
                </a:solidFill>
                <a:effectLst/>
                <a:highlight>
                  <a:srgbClr val="FFFFFF"/>
                </a:highlight>
                <a:latin typeface="Consolas" panose="020B0609020204030204" pitchFamily="49" charset="0"/>
              </a:rPr>
              <a:t>99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err="1">
                <a:solidFill>
                  <a:srgbClr val="000000"/>
                </a:solidFill>
                <a:effectLst/>
                <a:highlight>
                  <a:srgbClr val="FFFFFF"/>
                </a:highlight>
                <a:latin typeface="Consolas" panose="020B0609020204030204" pitchFamily="49" charset="0"/>
              </a:rPr>
              <a:t>plt.scatter</a:t>
            </a:r>
            <a:r>
              <a:rPr lang="en-US" b="0" i="0" dirty="0">
                <a:solidFill>
                  <a:srgbClr val="000000"/>
                </a:solidFill>
                <a:effectLst/>
                <a:highlight>
                  <a:srgbClr val="FFFFFF"/>
                </a:highlight>
                <a:latin typeface="Consolas" panose="020B0609020204030204" pitchFamily="49" charset="0"/>
              </a:rPr>
              <a:t>(x, y)</a:t>
            </a:r>
            <a:br>
              <a:rPr lang="en-US" dirty="0"/>
            </a:br>
            <a:r>
              <a:rPr lang="en-US" b="0" i="0" dirty="0" err="1">
                <a:solidFill>
                  <a:srgbClr val="000000"/>
                </a:solidFill>
                <a:effectLst/>
                <a:highlight>
                  <a:srgbClr val="FFFFFF"/>
                </a:highlight>
                <a:latin typeface="Consolas" panose="020B0609020204030204" pitchFamily="49" charset="0"/>
              </a:rPr>
              <a:t>plt.show</a:t>
            </a:r>
            <a:r>
              <a:rPr lang="en-US" b="0" i="0" dirty="0">
                <a:solidFill>
                  <a:srgbClr val="000000"/>
                </a:solidFill>
                <a:effectLst/>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1991270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190EBB9-5EA7-F12C-5321-DDE766A27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8" y="250371"/>
            <a:ext cx="9307287" cy="5723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34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33F3D-D847-82E7-480F-E72720FAE11D}"/>
              </a:ext>
            </a:extLst>
          </p:cNvPr>
          <p:cNvSpPr>
            <a:spLocks noGrp="1"/>
          </p:cNvSpPr>
          <p:nvPr>
            <p:ph type="title"/>
          </p:nvPr>
        </p:nvSpPr>
        <p:spPr>
          <a:xfrm>
            <a:off x="1186543" y="273014"/>
            <a:ext cx="10241280" cy="674043"/>
          </a:xfrm>
        </p:spPr>
        <p:txBody>
          <a:bodyPr/>
          <a:lstStyle/>
          <a:p>
            <a:r>
              <a:rPr lang="en-US" dirty="0"/>
              <a:t>Draw the line of regression</a:t>
            </a:r>
          </a:p>
        </p:txBody>
      </p:sp>
      <p:sp>
        <p:nvSpPr>
          <p:cNvPr id="3" name="Content Placeholder 2">
            <a:extLst>
              <a:ext uri="{FF2B5EF4-FFF2-40B4-BE49-F238E27FC236}">
                <a16:creationId xmlns:a16="http://schemas.microsoft.com/office/drawing/2014/main" id="{3651CD30-1C20-744E-8719-624B68DF4B29}"/>
              </a:ext>
            </a:extLst>
          </p:cNvPr>
          <p:cNvSpPr>
            <a:spLocks noGrp="1"/>
          </p:cNvSpPr>
          <p:nvPr>
            <p:ph idx="1"/>
          </p:nvPr>
        </p:nvSpPr>
        <p:spPr>
          <a:xfrm>
            <a:off x="903514" y="1230086"/>
            <a:ext cx="10709366" cy="4841530"/>
          </a:xfrm>
        </p:spPr>
        <p:txBody>
          <a:bodyPr>
            <a:normAutofit fontScale="77500" lnSpcReduction="20000"/>
          </a:bodyPr>
          <a:lstStyle/>
          <a:p>
            <a:pPr marL="0" indent="0">
              <a:buNone/>
            </a:pP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matplotlib.pyplot</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as</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plt</a:t>
            </a:r>
            <a:br>
              <a:rPr lang="en-US" dirty="0"/>
            </a:br>
            <a:r>
              <a:rPr lang="en-US" b="0" i="0" dirty="0">
                <a:solidFill>
                  <a:srgbClr val="0000CD"/>
                </a:solidFill>
                <a:effectLst/>
                <a:highlight>
                  <a:srgbClr val="FFFFFF"/>
                </a:highlight>
                <a:latin typeface="Consolas" panose="020B0609020204030204" pitchFamily="49" charset="0"/>
              </a:rPr>
              <a:t>from</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scipy</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stats</a:t>
            </a:r>
            <a:br>
              <a:rPr lang="en-US" dirty="0"/>
            </a:br>
            <a:br>
              <a:rPr lang="en-US" dirty="0"/>
            </a:br>
            <a:r>
              <a:rPr lang="en-US" b="0" i="0" dirty="0">
                <a:solidFill>
                  <a:srgbClr val="000000"/>
                </a:solidFill>
                <a:effectLst/>
                <a:highlight>
                  <a:srgbClr val="FFFFFF"/>
                </a:highlight>
                <a:latin typeface="Consolas" panose="020B0609020204030204" pitchFamily="49" charset="0"/>
              </a:rPr>
              <a:t>x = [</a:t>
            </a:r>
            <a:r>
              <a:rPr lang="en-US" b="0" i="0" dirty="0">
                <a:solidFill>
                  <a:srgbClr val="FF0000"/>
                </a:solidFill>
                <a:effectLst/>
                <a:highlight>
                  <a:srgbClr val="FFFFFF"/>
                </a:highlight>
                <a:latin typeface="Consolas" panose="020B0609020204030204" pitchFamily="49" charset="0"/>
              </a:rPr>
              <a:t>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a:t>
            </a:r>
            <a:r>
              <a:rPr lang="en-US" b="0" i="0" dirty="0">
                <a:solidFill>
                  <a:srgbClr val="000000"/>
                </a:solidFill>
                <a:effectLst/>
                <a:highlight>
                  <a:srgbClr val="FFFFFF"/>
                </a:highlight>
                <a:latin typeface="Consolas" panose="020B0609020204030204" pitchFamily="49" charset="0"/>
              </a:rPr>
              <a:t>]</a:t>
            </a:r>
            <a:br>
              <a:rPr lang="en-US" dirty="0"/>
            </a:br>
            <a:r>
              <a:rPr lang="en-US" b="0" i="0" dirty="0">
                <a:solidFill>
                  <a:srgbClr val="000000"/>
                </a:solidFill>
                <a:effectLst/>
                <a:highlight>
                  <a:srgbClr val="FFFFFF"/>
                </a:highlight>
                <a:latin typeface="Consolas" panose="020B0609020204030204" pitchFamily="49" charset="0"/>
              </a:rPr>
              <a:t>y = [</a:t>
            </a:r>
            <a:r>
              <a:rPr lang="en-US" b="0" i="0" dirty="0">
                <a:solidFill>
                  <a:srgbClr val="FF0000"/>
                </a:solidFill>
                <a:effectLst/>
                <a:highlight>
                  <a:srgbClr val="FFFFFF"/>
                </a:highlight>
                <a:latin typeface="Consolas" panose="020B0609020204030204" pitchFamily="49" charset="0"/>
              </a:rPr>
              <a:t>99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a:solidFill>
                  <a:srgbClr val="000000"/>
                </a:solidFill>
                <a:effectLst/>
                <a:highlight>
                  <a:srgbClr val="FFFFFF"/>
                </a:highlight>
                <a:latin typeface="Consolas" panose="020B0609020204030204" pitchFamily="49" charset="0"/>
              </a:rPr>
              <a:t>slope, intercept, r, p, </a:t>
            </a:r>
            <a:r>
              <a:rPr lang="en-US" b="0" i="0" dirty="0" err="1">
                <a:solidFill>
                  <a:srgbClr val="000000"/>
                </a:solidFill>
                <a:effectLst/>
                <a:highlight>
                  <a:srgbClr val="FFFFFF"/>
                </a:highlight>
                <a:latin typeface="Consolas" panose="020B0609020204030204" pitchFamily="49" charset="0"/>
              </a:rPr>
              <a:t>std_err</a:t>
            </a:r>
            <a:r>
              <a:rPr lang="en-US" b="0" i="0" dirty="0">
                <a:solidFill>
                  <a:srgbClr val="000000"/>
                </a:solidFill>
                <a:effectLst/>
                <a:highlight>
                  <a:srgbClr val="FFFFFF"/>
                </a:highlight>
                <a:latin typeface="Consolas" panose="020B0609020204030204" pitchFamily="49" charset="0"/>
              </a:rPr>
              <a:t> = </a:t>
            </a:r>
            <a:r>
              <a:rPr lang="en-US" b="0" i="0" dirty="0" err="1">
                <a:solidFill>
                  <a:srgbClr val="000000"/>
                </a:solidFill>
                <a:effectLst/>
                <a:highlight>
                  <a:srgbClr val="FFFFFF"/>
                </a:highlight>
                <a:latin typeface="Consolas" panose="020B0609020204030204" pitchFamily="49" charset="0"/>
              </a:rPr>
              <a:t>stats.linregress</a:t>
            </a:r>
            <a:r>
              <a:rPr lang="en-US" b="0" i="0" dirty="0">
                <a:solidFill>
                  <a:srgbClr val="000000"/>
                </a:solidFill>
                <a:effectLst/>
                <a:highlight>
                  <a:srgbClr val="FFFFFF"/>
                </a:highlight>
                <a:latin typeface="Consolas" panose="020B0609020204030204" pitchFamily="49" charset="0"/>
              </a:rPr>
              <a:t>(x, y)</a:t>
            </a:r>
            <a:br>
              <a:rPr lang="en-US" dirty="0"/>
            </a:br>
            <a:br>
              <a:rPr lang="en-US" dirty="0"/>
            </a:br>
            <a:r>
              <a:rPr lang="en-US" b="0" i="0" dirty="0">
                <a:solidFill>
                  <a:srgbClr val="0000CD"/>
                </a:solidFill>
                <a:effectLst/>
                <a:highlight>
                  <a:srgbClr val="FFFFFF"/>
                </a:highlight>
                <a:latin typeface="Consolas" panose="020B0609020204030204" pitchFamily="49" charset="0"/>
              </a:rPr>
              <a:t>def</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myfunc</a:t>
            </a:r>
            <a:r>
              <a:rPr lang="en-US" b="0" i="0" dirty="0">
                <a:solidFill>
                  <a:srgbClr val="000000"/>
                </a:solidFill>
                <a:effectLst/>
                <a:highlight>
                  <a:srgbClr val="FFFFFF"/>
                </a:highlight>
                <a:latin typeface="Consolas" panose="020B0609020204030204" pitchFamily="49" charset="0"/>
              </a:rPr>
              <a:t>(x):</a:t>
            </a:r>
            <a:br>
              <a:rPr lang="en-US" dirty="0"/>
            </a:b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return</a:t>
            </a:r>
            <a:r>
              <a:rPr lang="en-US" b="0" i="0" dirty="0">
                <a:solidFill>
                  <a:srgbClr val="000000"/>
                </a:solidFill>
                <a:effectLst/>
                <a:highlight>
                  <a:srgbClr val="FFFFFF"/>
                </a:highlight>
                <a:latin typeface="Consolas" panose="020B0609020204030204" pitchFamily="49" charset="0"/>
              </a:rPr>
              <a:t> slope * x + intercept</a:t>
            </a:r>
            <a:br>
              <a:rPr lang="en-US" dirty="0"/>
            </a:br>
            <a:br>
              <a:rPr lang="en-US" dirty="0"/>
            </a:br>
            <a:r>
              <a:rPr lang="en-US" b="0" i="0" dirty="0" err="1">
                <a:solidFill>
                  <a:srgbClr val="000000"/>
                </a:solidFill>
                <a:effectLst/>
                <a:highlight>
                  <a:srgbClr val="FFFFFF"/>
                </a:highlight>
                <a:latin typeface="Consolas" panose="020B0609020204030204" pitchFamily="49" charset="0"/>
              </a:rPr>
              <a:t>mymodel</a:t>
            </a:r>
            <a:r>
              <a:rPr lang="en-US" b="0" i="0" dirty="0">
                <a:solidFill>
                  <a:srgbClr val="000000"/>
                </a:solidFill>
                <a:effectLst/>
                <a:highlight>
                  <a:srgbClr val="FFFFFF"/>
                </a:highlight>
                <a:latin typeface="Consolas" panose="020B0609020204030204" pitchFamily="49" charset="0"/>
              </a:rPr>
              <a:t> = </a:t>
            </a:r>
            <a:r>
              <a:rPr lang="en-US" b="0" i="0" dirty="0">
                <a:solidFill>
                  <a:srgbClr val="0000CD"/>
                </a:solidFill>
                <a:effectLst/>
                <a:highlight>
                  <a:srgbClr val="FFFFFF"/>
                </a:highlight>
                <a:latin typeface="Consolas" panose="020B0609020204030204" pitchFamily="49" charset="0"/>
              </a:rPr>
              <a:t>list</a:t>
            </a:r>
            <a:r>
              <a:rPr lang="en-US" b="0" i="0" dirty="0">
                <a:solidFill>
                  <a:srgbClr val="000000"/>
                </a:solidFill>
                <a:effectLst/>
                <a:highlight>
                  <a:srgbClr val="FFFFFF"/>
                </a:highlight>
                <a:latin typeface="Consolas" panose="020B0609020204030204" pitchFamily="49" charset="0"/>
              </a:rPr>
              <a:t>(</a:t>
            </a:r>
            <a:r>
              <a:rPr lang="en-US" b="0" i="0" dirty="0">
                <a:solidFill>
                  <a:srgbClr val="0000CD"/>
                </a:solidFill>
                <a:effectLst/>
                <a:highlight>
                  <a:srgbClr val="FFFFFF"/>
                </a:highlight>
                <a:latin typeface="Consolas" panose="020B0609020204030204" pitchFamily="49" charset="0"/>
              </a:rPr>
              <a:t>map</a:t>
            </a:r>
            <a:r>
              <a:rPr lang="en-US" b="0" i="0" dirty="0">
                <a:solidFill>
                  <a:srgbClr val="000000"/>
                </a:solidFill>
                <a:effectLst/>
                <a:highlight>
                  <a:srgbClr val="FFFFFF"/>
                </a:highlight>
                <a:latin typeface="Consolas" panose="020B0609020204030204" pitchFamily="49" charset="0"/>
              </a:rPr>
              <a:t>(</a:t>
            </a:r>
            <a:r>
              <a:rPr lang="en-US" b="0" i="0" dirty="0" err="1">
                <a:solidFill>
                  <a:srgbClr val="000000"/>
                </a:solidFill>
                <a:effectLst/>
                <a:highlight>
                  <a:srgbClr val="FFFFFF"/>
                </a:highlight>
                <a:latin typeface="Consolas" panose="020B0609020204030204" pitchFamily="49" charset="0"/>
              </a:rPr>
              <a:t>myfunc</a:t>
            </a:r>
            <a:r>
              <a:rPr lang="en-US" b="0" i="0" dirty="0">
                <a:solidFill>
                  <a:srgbClr val="000000"/>
                </a:solidFill>
                <a:effectLst/>
                <a:highlight>
                  <a:srgbClr val="FFFFFF"/>
                </a:highlight>
                <a:latin typeface="Consolas" panose="020B0609020204030204" pitchFamily="49" charset="0"/>
              </a:rPr>
              <a:t>, x))</a:t>
            </a:r>
            <a:br>
              <a:rPr lang="en-US" dirty="0"/>
            </a:br>
            <a:br>
              <a:rPr lang="en-US" dirty="0"/>
            </a:br>
            <a:r>
              <a:rPr lang="en-US" b="0" i="0" dirty="0" err="1">
                <a:solidFill>
                  <a:srgbClr val="000000"/>
                </a:solidFill>
                <a:effectLst/>
                <a:highlight>
                  <a:srgbClr val="FFFFFF"/>
                </a:highlight>
                <a:latin typeface="Consolas" panose="020B0609020204030204" pitchFamily="49" charset="0"/>
              </a:rPr>
              <a:t>plt.scatter</a:t>
            </a:r>
            <a:r>
              <a:rPr lang="en-US" b="0" i="0" dirty="0">
                <a:solidFill>
                  <a:srgbClr val="000000"/>
                </a:solidFill>
                <a:effectLst/>
                <a:highlight>
                  <a:srgbClr val="FFFFFF"/>
                </a:highlight>
                <a:latin typeface="Consolas" panose="020B0609020204030204" pitchFamily="49" charset="0"/>
              </a:rPr>
              <a:t>(x, y)</a:t>
            </a:r>
            <a:br>
              <a:rPr lang="en-US" dirty="0"/>
            </a:br>
            <a:r>
              <a:rPr lang="en-US" b="0" i="0" dirty="0" err="1">
                <a:solidFill>
                  <a:srgbClr val="000000"/>
                </a:solidFill>
                <a:effectLst/>
                <a:highlight>
                  <a:srgbClr val="FFFFFF"/>
                </a:highlight>
                <a:latin typeface="Consolas" panose="020B0609020204030204" pitchFamily="49" charset="0"/>
              </a:rPr>
              <a:t>plt.plot</a:t>
            </a:r>
            <a:r>
              <a:rPr lang="en-US" b="0" i="0" dirty="0">
                <a:solidFill>
                  <a:srgbClr val="000000"/>
                </a:solidFill>
                <a:effectLst/>
                <a:highlight>
                  <a:srgbClr val="FFFFFF"/>
                </a:highlight>
                <a:latin typeface="Consolas" panose="020B0609020204030204" pitchFamily="49" charset="0"/>
              </a:rPr>
              <a:t>(x, </a:t>
            </a:r>
            <a:r>
              <a:rPr lang="en-US" b="0" i="0" dirty="0" err="1">
                <a:solidFill>
                  <a:srgbClr val="000000"/>
                </a:solidFill>
                <a:effectLst/>
                <a:highlight>
                  <a:srgbClr val="FFFFFF"/>
                </a:highlight>
                <a:latin typeface="Consolas" panose="020B0609020204030204" pitchFamily="49" charset="0"/>
              </a:rPr>
              <a:t>mymodel</a:t>
            </a:r>
            <a:r>
              <a:rPr lang="en-US" b="0" i="0" dirty="0">
                <a:solidFill>
                  <a:srgbClr val="000000"/>
                </a:solidFill>
                <a:effectLst/>
                <a:highlight>
                  <a:srgbClr val="FFFFFF"/>
                </a:highlight>
                <a:latin typeface="Consolas" panose="020B0609020204030204" pitchFamily="49" charset="0"/>
              </a:rPr>
              <a:t>)</a:t>
            </a:r>
            <a:br>
              <a:rPr lang="en-US" dirty="0"/>
            </a:br>
            <a:r>
              <a:rPr lang="en-US" b="0" i="0" dirty="0" err="1">
                <a:solidFill>
                  <a:srgbClr val="000000"/>
                </a:solidFill>
                <a:effectLst/>
                <a:highlight>
                  <a:srgbClr val="FFFFFF"/>
                </a:highlight>
                <a:latin typeface="Consolas" panose="020B0609020204030204" pitchFamily="49" charset="0"/>
              </a:rPr>
              <a:t>plt.show</a:t>
            </a:r>
            <a:r>
              <a:rPr lang="en-US" b="0" i="0" dirty="0">
                <a:solidFill>
                  <a:srgbClr val="000000"/>
                </a:solidFill>
                <a:effectLst/>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776264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9D6258E2-C74A-97AE-9974-84555C1C0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14" y="304799"/>
            <a:ext cx="9198429" cy="565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71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E19F-7CDA-667F-9BE6-5AEDC58C4307}"/>
              </a:ext>
            </a:extLst>
          </p:cNvPr>
          <p:cNvSpPr>
            <a:spLocks noGrp="1"/>
          </p:cNvSpPr>
          <p:nvPr>
            <p:ph type="title"/>
          </p:nvPr>
        </p:nvSpPr>
        <p:spPr/>
        <p:txBody>
          <a:bodyPr/>
          <a:lstStyle/>
          <a:p>
            <a:r>
              <a:rPr lang="en-US" b="0" i="0" dirty="0">
                <a:solidFill>
                  <a:srgbClr val="000000"/>
                </a:solidFill>
                <a:effectLst/>
                <a:highlight>
                  <a:srgbClr val="FFFFFF"/>
                </a:highlight>
                <a:latin typeface="Verdana" panose="020B0604030504040204" pitchFamily="34" charset="0"/>
              </a:rPr>
              <a:t>Import the modules </a:t>
            </a:r>
            <a:br>
              <a:rPr lang="en-US" b="0" i="0" dirty="0">
                <a:solidFill>
                  <a:srgbClr val="000000"/>
                </a:solidFill>
                <a:effectLst/>
                <a:highlight>
                  <a:srgbClr val="FFFFFF"/>
                </a:highlight>
                <a:latin typeface="Verdana" panose="020B0604030504040204" pitchFamily="34" charset="0"/>
              </a:rPr>
            </a:br>
            <a:endParaRPr lang="en-US" dirty="0"/>
          </a:p>
        </p:txBody>
      </p:sp>
      <p:sp>
        <p:nvSpPr>
          <p:cNvPr id="3" name="Content Placeholder 2">
            <a:extLst>
              <a:ext uri="{FF2B5EF4-FFF2-40B4-BE49-F238E27FC236}">
                <a16:creationId xmlns:a16="http://schemas.microsoft.com/office/drawing/2014/main" id="{E8728EE4-6D5D-E7E5-A9C2-C2C0933EDE18}"/>
              </a:ext>
            </a:extLst>
          </p:cNvPr>
          <p:cNvSpPr>
            <a:spLocks noGrp="1"/>
          </p:cNvSpPr>
          <p:nvPr>
            <p:ph idx="1"/>
          </p:nvPr>
        </p:nvSpPr>
        <p:spPr/>
        <p:txBody>
          <a:bodyPr>
            <a:normAutofit/>
          </a:bodyPr>
          <a:lstStyle/>
          <a:p>
            <a:pPr marL="0" indent="0">
              <a:buNone/>
            </a:pPr>
            <a:r>
              <a:rPr lang="en-US" sz="3200" dirty="0"/>
              <a:t>import </a:t>
            </a:r>
            <a:r>
              <a:rPr lang="en-US" sz="3200" dirty="0" err="1"/>
              <a:t>matplotlib.pyplot</a:t>
            </a:r>
            <a:r>
              <a:rPr lang="en-US" sz="3200" dirty="0"/>
              <a:t> as </a:t>
            </a:r>
            <a:r>
              <a:rPr lang="en-US" sz="3200" dirty="0" err="1"/>
              <a:t>plt</a:t>
            </a:r>
            <a:br>
              <a:rPr lang="en-US" sz="3200" dirty="0"/>
            </a:br>
            <a:r>
              <a:rPr lang="en-US" sz="3200" dirty="0"/>
              <a:t>from </a:t>
            </a:r>
            <a:r>
              <a:rPr lang="en-US" sz="3200" dirty="0" err="1"/>
              <a:t>scipy</a:t>
            </a:r>
            <a:r>
              <a:rPr lang="en-US" sz="3200" dirty="0"/>
              <a:t> import stats</a:t>
            </a:r>
          </a:p>
        </p:txBody>
      </p:sp>
    </p:spTree>
    <p:extLst>
      <p:ext uri="{BB962C8B-B14F-4D97-AF65-F5344CB8AC3E}">
        <p14:creationId xmlns:p14="http://schemas.microsoft.com/office/powerpoint/2010/main" val="137709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374E9-BC4D-259C-3F97-DE525B0BCB88}"/>
              </a:ext>
            </a:extLst>
          </p:cNvPr>
          <p:cNvSpPr>
            <a:spLocks noGrp="1"/>
          </p:cNvSpPr>
          <p:nvPr>
            <p:ph type="title"/>
          </p:nvPr>
        </p:nvSpPr>
        <p:spPr>
          <a:xfrm>
            <a:off x="446314" y="315686"/>
            <a:ext cx="11166566" cy="1714282"/>
          </a:xfrm>
        </p:spPr>
        <p:txBody>
          <a:bodyPr>
            <a:normAutofit/>
          </a:bodyPr>
          <a:lstStyle/>
          <a:p>
            <a:r>
              <a:rPr lang="en-US" b="0" i="0" dirty="0">
                <a:solidFill>
                  <a:srgbClr val="000000"/>
                </a:solidFill>
                <a:effectLst/>
                <a:highlight>
                  <a:srgbClr val="FFFFFF"/>
                </a:highlight>
                <a:latin typeface="Verdana" panose="020B0604030504040204" pitchFamily="34" charset="0"/>
              </a:rPr>
              <a:t>Create the arrays that represent the values of the x and y axis:</a:t>
            </a:r>
            <a:endParaRPr lang="en-US" dirty="0"/>
          </a:p>
        </p:txBody>
      </p:sp>
      <p:sp>
        <p:nvSpPr>
          <p:cNvPr id="3" name="Content Placeholder 2">
            <a:extLst>
              <a:ext uri="{FF2B5EF4-FFF2-40B4-BE49-F238E27FC236}">
                <a16:creationId xmlns:a16="http://schemas.microsoft.com/office/drawing/2014/main" id="{6D133D87-096A-533E-B54E-EA154985A38B}"/>
              </a:ext>
            </a:extLst>
          </p:cNvPr>
          <p:cNvSpPr>
            <a:spLocks noGrp="1"/>
          </p:cNvSpPr>
          <p:nvPr>
            <p:ph idx="1"/>
          </p:nvPr>
        </p:nvSpPr>
        <p:spPr/>
        <p:txBody>
          <a:bodyPr>
            <a:normAutofit/>
          </a:bodyPr>
          <a:lstStyle/>
          <a:p>
            <a:pPr marL="0" indent="0">
              <a:buNone/>
            </a:pPr>
            <a:r>
              <a:rPr lang="en-US" sz="2800" dirty="0"/>
              <a:t>x = [5,7,8,7,2,17,2,9,4,11,12,9,6]</a:t>
            </a:r>
            <a:br>
              <a:rPr lang="en-US" sz="2800" dirty="0"/>
            </a:br>
            <a:r>
              <a:rPr lang="en-US" sz="2800" dirty="0"/>
              <a:t>y = [99,86,87,88,111,86,103,87,94,78,77,85,86]</a:t>
            </a:r>
          </a:p>
        </p:txBody>
      </p:sp>
    </p:spTree>
    <p:extLst>
      <p:ext uri="{BB962C8B-B14F-4D97-AF65-F5344CB8AC3E}">
        <p14:creationId xmlns:p14="http://schemas.microsoft.com/office/powerpoint/2010/main" val="34201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8CADD-D5A2-57E9-A336-FBC42052F090}"/>
              </a:ext>
            </a:extLst>
          </p:cNvPr>
          <p:cNvSpPr>
            <a:spLocks noGrp="1"/>
          </p:cNvSpPr>
          <p:nvPr>
            <p:ph type="title"/>
          </p:nvPr>
        </p:nvSpPr>
        <p:spPr/>
        <p:txBody>
          <a:bodyPr>
            <a:normAutofit fontScale="90000"/>
          </a:bodyPr>
          <a:lstStyle/>
          <a:p>
            <a:r>
              <a:rPr lang="en-US" b="0" i="0" dirty="0">
                <a:solidFill>
                  <a:srgbClr val="000000"/>
                </a:solidFill>
                <a:effectLst/>
                <a:highlight>
                  <a:srgbClr val="FFFFFF"/>
                </a:highlight>
                <a:latin typeface="Verdana" panose="020B0604030504040204" pitchFamily="34" charset="0"/>
              </a:rPr>
              <a:t>Execute a method that returns some important key values of Linear Regression:</a:t>
            </a:r>
            <a:endParaRPr lang="en-US" dirty="0"/>
          </a:p>
        </p:txBody>
      </p:sp>
      <p:sp>
        <p:nvSpPr>
          <p:cNvPr id="3" name="Content Placeholder 2">
            <a:extLst>
              <a:ext uri="{FF2B5EF4-FFF2-40B4-BE49-F238E27FC236}">
                <a16:creationId xmlns:a16="http://schemas.microsoft.com/office/drawing/2014/main" id="{AB207155-7752-8470-C548-CE03AAE5C326}"/>
              </a:ext>
            </a:extLst>
          </p:cNvPr>
          <p:cNvSpPr>
            <a:spLocks noGrp="1"/>
          </p:cNvSpPr>
          <p:nvPr>
            <p:ph idx="1"/>
          </p:nvPr>
        </p:nvSpPr>
        <p:spPr>
          <a:xfrm>
            <a:off x="1371600" y="2971800"/>
            <a:ext cx="10241280" cy="1480457"/>
          </a:xfrm>
        </p:spPr>
        <p:txBody>
          <a:bodyPr>
            <a:normAutofit/>
          </a:bodyPr>
          <a:lstStyle/>
          <a:p>
            <a:pPr marL="0" indent="0">
              <a:buNone/>
            </a:pPr>
            <a:r>
              <a:rPr lang="en-US" sz="3600" dirty="0"/>
              <a:t>slope, intercept, r, p, </a:t>
            </a:r>
            <a:r>
              <a:rPr lang="en-US" sz="3600" dirty="0" err="1"/>
              <a:t>std_err</a:t>
            </a:r>
            <a:r>
              <a:rPr lang="en-US" sz="3600" dirty="0"/>
              <a:t> = </a:t>
            </a:r>
            <a:r>
              <a:rPr lang="en-US" sz="3600" dirty="0" err="1"/>
              <a:t>stats.linregress</a:t>
            </a:r>
            <a:r>
              <a:rPr lang="en-US" sz="3600" dirty="0"/>
              <a:t>(x, y)</a:t>
            </a:r>
          </a:p>
        </p:txBody>
      </p:sp>
    </p:spTree>
    <p:extLst>
      <p:ext uri="{BB962C8B-B14F-4D97-AF65-F5344CB8AC3E}">
        <p14:creationId xmlns:p14="http://schemas.microsoft.com/office/powerpoint/2010/main" val="3687502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760D-BE58-31E1-D6F4-688EA35BEEBF}"/>
              </a:ext>
            </a:extLst>
          </p:cNvPr>
          <p:cNvSpPr>
            <a:spLocks noGrp="1"/>
          </p:cNvSpPr>
          <p:nvPr>
            <p:ph type="title"/>
          </p:nvPr>
        </p:nvSpPr>
        <p:spPr>
          <a:xfrm>
            <a:off x="1371600" y="273013"/>
            <a:ext cx="10241280" cy="1234440"/>
          </a:xfrm>
        </p:spPr>
        <p:txBody>
          <a:bodyPr/>
          <a:lstStyle/>
          <a:p>
            <a:r>
              <a:rPr lang="en-US" b="1" i="0" dirty="0">
                <a:solidFill>
                  <a:srgbClr val="273239"/>
                </a:solidFill>
                <a:effectLst/>
                <a:highlight>
                  <a:srgbClr val="FFFFFF"/>
                </a:highlight>
                <a:latin typeface="Nunito" pitchFamily="2" charset="0"/>
              </a:rPr>
              <a:t>Simple Linear Regression</a:t>
            </a:r>
            <a:endParaRPr lang="en-US" dirty="0"/>
          </a:p>
        </p:txBody>
      </p:sp>
      <p:sp>
        <p:nvSpPr>
          <p:cNvPr id="3" name="Content Placeholder 2">
            <a:extLst>
              <a:ext uri="{FF2B5EF4-FFF2-40B4-BE49-F238E27FC236}">
                <a16:creationId xmlns:a16="http://schemas.microsoft.com/office/drawing/2014/main" id="{CBB25030-D2B1-5760-9784-D1A698425DC3}"/>
              </a:ext>
            </a:extLst>
          </p:cNvPr>
          <p:cNvSpPr>
            <a:spLocks noGrp="1"/>
          </p:cNvSpPr>
          <p:nvPr>
            <p:ph idx="1"/>
          </p:nvPr>
        </p:nvSpPr>
        <p:spPr>
          <a:xfrm>
            <a:off x="881743" y="1807029"/>
            <a:ext cx="10994571" cy="4264587"/>
          </a:xfrm>
        </p:spPr>
        <p:txBody>
          <a:bodyPr>
            <a:normAutofit fontScale="92500"/>
          </a:bodyPr>
          <a:lstStyle/>
          <a:p>
            <a:pPr marL="0" indent="0" algn="just" rtl="0" fontAlgn="base">
              <a:buNone/>
            </a:pPr>
            <a:r>
              <a:rPr lang="en-US" b="0" i="0" dirty="0">
                <a:solidFill>
                  <a:srgbClr val="273239"/>
                </a:solidFill>
                <a:effectLst/>
                <a:highlight>
                  <a:srgbClr val="FFFFFF"/>
                </a:highlight>
                <a:latin typeface="Nunito" pitchFamily="2" charset="0"/>
              </a:rPr>
              <a:t>This is the simplest form of linear regression, and it involves only one independent variable and one dependent variable. The equation for simple linear regression is:</a:t>
            </a:r>
          </a:p>
          <a:p>
            <a:pPr marL="0" indent="0" algn="just" rtl="0" fontAlgn="base">
              <a:buNone/>
            </a:pPr>
            <a:br>
              <a:rPr lang="en-US" b="0" i="0" dirty="0">
                <a:solidFill>
                  <a:srgbClr val="273239"/>
                </a:solidFill>
                <a:effectLst/>
                <a:highlight>
                  <a:srgbClr val="FFFFFF"/>
                </a:highlight>
                <a:latin typeface="Nunito" pitchFamily="2" charset="0"/>
              </a:rPr>
            </a:br>
            <a:r>
              <a:rPr lang="en-US" b="0" i="0" dirty="0">
                <a:solidFill>
                  <a:srgbClr val="273239"/>
                </a:solidFill>
                <a:effectLst/>
                <a:highlight>
                  <a:srgbClr val="FFFFFF"/>
                </a:highlight>
                <a:latin typeface="KaTeX_Main"/>
              </a:rPr>
              <a:t>y=β0+β1X</a:t>
            </a:r>
            <a:br>
              <a:rPr lang="en-US" b="0" i="0" dirty="0">
                <a:solidFill>
                  <a:srgbClr val="273239"/>
                </a:solidFill>
                <a:effectLst/>
                <a:highlight>
                  <a:srgbClr val="FFFFFF"/>
                </a:highlight>
                <a:latin typeface="Nunito" pitchFamily="2" charset="0"/>
              </a:rPr>
            </a:br>
            <a:r>
              <a:rPr lang="en-US" b="0" i="0" dirty="0">
                <a:solidFill>
                  <a:srgbClr val="273239"/>
                </a:solidFill>
                <a:effectLst/>
                <a:highlight>
                  <a:srgbClr val="FFFFFF"/>
                </a:highlight>
                <a:latin typeface="Nunito" pitchFamily="2" charset="0"/>
              </a:rPr>
              <a:t>where:</a:t>
            </a:r>
          </a:p>
          <a:p>
            <a:pPr lvl="1" fontAlgn="base"/>
            <a:r>
              <a:rPr lang="en-US" b="0" i="0" dirty="0">
                <a:solidFill>
                  <a:srgbClr val="273239"/>
                </a:solidFill>
                <a:effectLst/>
                <a:highlight>
                  <a:srgbClr val="FFFFFF"/>
                </a:highlight>
                <a:latin typeface="Nunito" pitchFamily="2" charset="0"/>
              </a:rPr>
              <a:t>Y is the dependent variable</a:t>
            </a:r>
          </a:p>
          <a:p>
            <a:pPr lvl="1" fontAlgn="base"/>
            <a:r>
              <a:rPr lang="en-US" b="0" i="0" dirty="0">
                <a:solidFill>
                  <a:srgbClr val="273239"/>
                </a:solidFill>
                <a:effectLst/>
                <a:highlight>
                  <a:srgbClr val="FFFFFF"/>
                </a:highlight>
                <a:latin typeface="Nunito" pitchFamily="2" charset="0"/>
              </a:rPr>
              <a:t>X is the independent variable</a:t>
            </a:r>
          </a:p>
          <a:p>
            <a:pPr lvl="1" fontAlgn="base"/>
            <a:r>
              <a:rPr lang="en-US" b="0" i="0" dirty="0">
                <a:solidFill>
                  <a:srgbClr val="273239"/>
                </a:solidFill>
                <a:effectLst/>
                <a:highlight>
                  <a:srgbClr val="FFFFFF"/>
                </a:highlight>
                <a:latin typeface="Nunito" pitchFamily="2" charset="0"/>
              </a:rPr>
              <a:t>β0 is the intercept</a:t>
            </a:r>
          </a:p>
          <a:p>
            <a:pPr lvl="1" fontAlgn="base"/>
            <a:r>
              <a:rPr lang="en-US" b="0" i="0" dirty="0">
                <a:solidFill>
                  <a:srgbClr val="273239"/>
                </a:solidFill>
                <a:effectLst/>
                <a:highlight>
                  <a:srgbClr val="FFFFFF"/>
                </a:highlight>
                <a:latin typeface="Nunito" pitchFamily="2" charset="0"/>
              </a:rPr>
              <a:t>β1 is the slope</a:t>
            </a:r>
          </a:p>
          <a:p>
            <a:endParaRPr lang="en-US" dirty="0"/>
          </a:p>
        </p:txBody>
      </p:sp>
    </p:spTree>
    <p:extLst>
      <p:ext uri="{BB962C8B-B14F-4D97-AF65-F5344CB8AC3E}">
        <p14:creationId xmlns:p14="http://schemas.microsoft.com/office/powerpoint/2010/main" val="1830965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C13E3203-B289-5248-C2FA-0FEC6DFBB7ED}"/>
              </a:ext>
            </a:extLst>
          </p:cNvPr>
          <p:cNvSpPr>
            <a:spLocks noGrp="1" noChangeArrowheads="1"/>
          </p:cNvSpPr>
          <p:nvPr>
            <p:ph idx="1"/>
          </p:nvPr>
        </p:nvSpPr>
        <p:spPr bwMode="auto">
          <a:xfrm>
            <a:off x="969093" y="900596"/>
            <a:ext cx="10406477"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3400" b="0" i="0" u="none" strike="noStrike" cap="none" normalizeH="0" baseline="0" dirty="0">
                <a:ln>
                  <a:noFill/>
                </a:ln>
                <a:solidFill>
                  <a:srgbClr val="000000"/>
                </a:solidFill>
                <a:effectLst/>
                <a:latin typeface="Verdana" panose="020B0604030504040204" pitchFamily="34" charset="0"/>
              </a:rPr>
              <a:t>Create a function that uses the </a:t>
            </a:r>
            <a:r>
              <a:rPr kumimoji="0" lang="en-US" altLang="en-US" sz="3400" b="0" i="0" u="none" strike="noStrike" cap="none" normalizeH="0" baseline="0" dirty="0">
                <a:ln>
                  <a:noFill/>
                </a:ln>
                <a:solidFill>
                  <a:srgbClr val="DC143C"/>
                </a:solidFill>
                <a:effectLst/>
                <a:latin typeface="Consolas" panose="020B0609020204030204" pitchFamily="49" charset="0"/>
              </a:rPr>
              <a:t>slope</a:t>
            </a:r>
            <a:r>
              <a:rPr kumimoji="0" lang="en-US" altLang="en-US" sz="3400" b="0" i="0" u="none" strike="noStrike" cap="none" normalizeH="0" baseline="0" dirty="0">
                <a:ln>
                  <a:noFill/>
                </a:ln>
                <a:solidFill>
                  <a:srgbClr val="000000"/>
                </a:solidFill>
                <a:effectLst/>
                <a:latin typeface="Verdana" panose="020B0604030504040204" pitchFamily="34" charset="0"/>
              </a:rPr>
              <a:t> and </a:t>
            </a:r>
            <a:r>
              <a:rPr kumimoji="0" lang="en-US" altLang="en-US" sz="3400" b="0" i="0" u="none" strike="noStrike" cap="none" normalizeH="0" baseline="0" dirty="0">
                <a:ln>
                  <a:noFill/>
                </a:ln>
                <a:solidFill>
                  <a:srgbClr val="DC143C"/>
                </a:solidFill>
                <a:effectLst/>
                <a:latin typeface="Consolas" panose="020B0609020204030204" pitchFamily="49" charset="0"/>
              </a:rPr>
              <a:t>intercept</a:t>
            </a:r>
            <a:r>
              <a:rPr kumimoji="0" lang="en-US" altLang="en-US" sz="3400" b="0" i="0" u="none" strike="noStrike" cap="none" normalizeH="0" baseline="0" dirty="0">
                <a:ln>
                  <a:noFill/>
                </a:ln>
                <a:solidFill>
                  <a:srgbClr val="000000"/>
                </a:solidFill>
                <a:effectLst/>
                <a:latin typeface="Verdana" panose="020B0604030504040204" pitchFamily="34" charset="0"/>
              </a:rPr>
              <a:t> values to return a new value. This new value represents where on the y-axis the corresponding x value will be placed:</a:t>
            </a:r>
            <a:r>
              <a:rPr kumimoji="0" lang="en-US" altLang="en-US" sz="3400" b="0" i="0" u="none" strike="noStrike" cap="none" normalizeH="0" baseline="0" dirty="0">
                <a:ln>
                  <a:noFill/>
                </a:ln>
                <a:solidFill>
                  <a:schemeClr val="tx1"/>
                </a:solidFill>
                <a:effectLst/>
              </a:rPr>
              <a:t>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3400" dirty="0">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2800" dirty="0"/>
              <a:t>def </a:t>
            </a:r>
            <a:r>
              <a:rPr lang="en-US" sz="2800" dirty="0" err="1"/>
              <a:t>myfunc</a:t>
            </a:r>
            <a:r>
              <a:rPr lang="en-US" sz="2800" dirty="0"/>
              <a:t>(x):</a:t>
            </a:r>
          </a:p>
          <a:p>
            <a:pPr marL="0" marR="0" lvl="0" indent="0" algn="just" defTabSz="914400" rtl="0" eaLnBrk="0" fontAlgn="base" latinLnBrk="0" hangingPunct="0">
              <a:lnSpc>
                <a:spcPct val="100000"/>
              </a:lnSpc>
              <a:spcBef>
                <a:spcPct val="0"/>
              </a:spcBef>
              <a:spcAft>
                <a:spcPct val="0"/>
              </a:spcAft>
              <a:buClrTx/>
              <a:buSzTx/>
              <a:buFontTx/>
              <a:buNone/>
              <a:tabLst/>
            </a:pPr>
            <a:br>
              <a:rPr lang="en-US" sz="2800" dirty="0"/>
            </a:br>
            <a:r>
              <a:rPr lang="en-US" sz="2800" dirty="0"/>
              <a:t>  return slope * x + intercept</a:t>
            </a:r>
            <a:endParaRPr lang="en-US" altLang="en-US" sz="2800" dirty="0"/>
          </a:p>
        </p:txBody>
      </p:sp>
    </p:spTree>
    <p:extLst>
      <p:ext uri="{BB962C8B-B14F-4D97-AF65-F5344CB8AC3E}">
        <p14:creationId xmlns:p14="http://schemas.microsoft.com/office/powerpoint/2010/main" val="101756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6A27-EF11-8DCB-14E0-F99736919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EF2AF5-7CA9-12B3-8146-27088FEACAFA}"/>
              </a:ext>
            </a:extLst>
          </p:cNvPr>
          <p:cNvSpPr>
            <a:spLocks noGrp="1"/>
          </p:cNvSpPr>
          <p:nvPr>
            <p:ph idx="1"/>
          </p:nvPr>
        </p:nvSpPr>
        <p:spPr/>
        <p:txBody>
          <a:bodyPr/>
          <a:lstStyle/>
          <a:p>
            <a:pPr marL="0" indent="0">
              <a:buNone/>
            </a:pPr>
            <a:r>
              <a:rPr lang="en-US" b="0" i="0" dirty="0">
                <a:solidFill>
                  <a:srgbClr val="000000"/>
                </a:solidFill>
                <a:effectLst/>
                <a:highlight>
                  <a:srgbClr val="FFFFFF"/>
                </a:highlight>
                <a:latin typeface="Verdana" panose="020B0604030504040204" pitchFamily="34" charset="0"/>
              </a:rPr>
              <a:t>Run each value of the x array through the function. This will result in a new array with new values for the y-axis:</a:t>
            </a:r>
          </a:p>
          <a:p>
            <a:endParaRPr lang="en-US" dirty="0">
              <a:solidFill>
                <a:srgbClr val="000000"/>
              </a:solidFill>
              <a:highlight>
                <a:srgbClr val="FFFFFF"/>
              </a:highlight>
              <a:latin typeface="Verdana" panose="020B0604030504040204" pitchFamily="34" charset="0"/>
            </a:endParaRPr>
          </a:p>
          <a:p>
            <a:pPr marL="0" indent="0">
              <a:buNone/>
            </a:pPr>
            <a:r>
              <a:rPr lang="en-US" sz="3200" dirty="0" err="1"/>
              <a:t>mymodel</a:t>
            </a:r>
            <a:r>
              <a:rPr lang="en-US" sz="3200" dirty="0"/>
              <a:t> = list(map(</a:t>
            </a:r>
            <a:r>
              <a:rPr lang="en-US" sz="3200" dirty="0" err="1"/>
              <a:t>myfunc</a:t>
            </a:r>
            <a:r>
              <a:rPr lang="en-US" sz="3200" dirty="0"/>
              <a:t>, x))</a:t>
            </a:r>
          </a:p>
        </p:txBody>
      </p:sp>
    </p:spTree>
    <p:extLst>
      <p:ext uri="{BB962C8B-B14F-4D97-AF65-F5344CB8AC3E}">
        <p14:creationId xmlns:p14="http://schemas.microsoft.com/office/powerpoint/2010/main" val="290992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709B-1AB0-DAB8-99BB-DB2731481899}"/>
              </a:ext>
            </a:extLst>
          </p:cNvPr>
          <p:cNvSpPr>
            <a:spLocks noGrp="1"/>
          </p:cNvSpPr>
          <p:nvPr>
            <p:ph type="title"/>
          </p:nvPr>
        </p:nvSpPr>
        <p:spPr/>
        <p:txBody>
          <a:bodyPr>
            <a:normAutofit/>
          </a:bodyPr>
          <a:lstStyle/>
          <a:p>
            <a:r>
              <a:rPr lang="en-US" b="0" i="0" dirty="0">
                <a:solidFill>
                  <a:srgbClr val="000000"/>
                </a:solidFill>
                <a:effectLst/>
                <a:highlight>
                  <a:srgbClr val="FFFFFF"/>
                </a:highlight>
                <a:latin typeface="Verdana" panose="020B0604030504040204" pitchFamily="34" charset="0"/>
              </a:rPr>
              <a:t>Draw the original scatter plot:</a:t>
            </a:r>
            <a:endParaRPr lang="en-US" dirty="0"/>
          </a:p>
        </p:txBody>
      </p:sp>
      <p:sp>
        <p:nvSpPr>
          <p:cNvPr id="3" name="Content Placeholder 2">
            <a:extLst>
              <a:ext uri="{FF2B5EF4-FFF2-40B4-BE49-F238E27FC236}">
                <a16:creationId xmlns:a16="http://schemas.microsoft.com/office/drawing/2014/main" id="{2767BCFC-B873-AB20-4294-B3816D9E742F}"/>
              </a:ext>
            </a:extLst>
          </p:cNvPr>
          <p:cNvSpPr>
            <a:spLocks noGrp="1"/>
          </p:cNvSpPr>
          <p:nvPr>
            <p:ph idx="1"/>
          </p:nvPr>
        </p:nvSpPr>
        <p:spPr/>
        <p:txBody>
          <a:bodyPr>
            <a:normAutofit/>
          </a:bodyPr>
          <a:lstStyle/>
          <a:p>
            <a:pPr marL="0" indent="0">
              <a:buNone/>
            </a:pPr>
            <a:r>
              <a:rPr lang="en-US" sz="3400" dirty="0" err="1"/>
              <a:t>plt.scatter</a:t>
            </a:r>
            <a:r>
              <a:rPr lang="en-US" sz="3400" dirty="0"/>
              <a:t>(x, y)</a:t>
            </a:r>
          </a:p>
        </p:txBody>
      </p:sp>
    </p:spTree>
    <p:extLst>
      <p:ext uri="{BB962C8B-B14F-4D97-AF65-F5344CB8AC3E}">
        <p14:creationId xmlns:p14="http://schemas.microsoft.com/office/powerpoint/2010/main" val="694498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8864A-C1C8-8ACE-1F1A-A730C7543E3A}"/>
              </a:ext>
            </a:extLst>
          </p:cNvPr>
          <p:cNvSpPr>
            <a:spLocks noGrp="1"/>
          </p:cNvSpPr>
          <p:nvPr>
            <p:ph type="title"/>
          </p:nvPr>
        </p:nvSpPr>
        <p:spPr/>
        <p:txBody>
          <a:bodyPr/>
          <a:lstStyle/>
          <a:p>
            <a:r>
              <a:rPr lang="en-US" b="0" i="0" dirty="0">
                <a:solidFill>
                  <a:srgbClr val="000000"/>
                </a:solidFill>
                <a:effectLst/>
                <a:highlight>
                  <a:srgbClr val="FFFFFF"/>
                </a:highlight>
                <a:latin typeface="Verdana" panose="020B0604030504040204" pitchFamily="34" charset="0"/>
              </a:rPr>
              <a:t>Draw the line of linear regression</a:t>
            </a:r>
            <a:endParaRPr lang="en-US" dirty="0"/>
          </a:p>
        </p:txBody>
      </p:sp>
      <p:sp>
        <p:nvSpPr>
          <p:cNvPr id="3" name="Content Placeholder 2">
            <a:extLst>
              <a:ext uri="{FF2B5EF4-FFF2-40B4-BE49-F238E27FC236}">
                <a16:creationId xmlns:a16="http://schemas.microsoft.com/office/drawing/2014/main" id="{D3A78FEE-4969-7F3F-BF86-AA94785C5AAA}"/>
              </a:ext>
            </a:extLst>
          </p:cNvPr>
          <p:cNvSpPr>
            <a:spLocks noGrp="1"/>
          </p:cNvSpPr>
          <p:nvPr>
            <p:ph idx="1"/>
          </p:nvPr>
        </p:nvSpPr>
        <p:spPr/>
        <p:txBody>
          <a:bodyPr>
            <a:normAutofit/>
          </a:bodyPr>
          <a:lstStyle/>
          <a:p>
            <a:pPr marL="0" indent="0">
              <a:buNone/>
            </a:pPr>
            <a:r>
              <a:rPr lang="en-US" sz="3600" b="0" i="0" dirty="0" err="1">
                <a:solidFill>
                  <a:srgbClr val="000000"/>
                </a:solidFill>
                <a:effectLst/>
                <a:highlight>
                  <a:srgbClr val="E7E9EB"/>
                </a:highlight>
                <a:latin typeface="Courier New" panose="02070309020205020404" pitchFamily="49" charset="0"/>
              </a:rPr>
              <a:t>plt.plot</a:t>
            </a:r>
            <a:r>
              <a:rPr lang="en-US" sz="3600" b="0" i="0" dirty="0">
                <a:solidFill>
                  <a:srgbClr val="000000"/>
                </a:solidFill>
                <a:effectLst/>
                <a:highlight>
                  <a:srgbClr val="E7E9EB"/>
                </a:highlight>
                <a:latin typeface="Courier New" panose="02070309020205020404" pitchFamily="49" charset="0"/>
              </a:rPr>
              <a:t>(x, </a:t>
            </a:r>
            <a:r>
              <a:rPr lang="en-US" sz="3600" b="0" i="0" dirty="0" err="1">
                <a:solidFill>
                  <a:srgbClr val="000000"/>
                </a:solidFill>
                <a:effectLst/>
                <a:highlight>
                  <a:srgbClr val="E7E9EB"/>
                </a:highlight>
                <a:latin typeface="Courier New" panose="02070309020205020404" pitchFamily="49" charset="0"/>
              </a:rPr>
              <a:t>mymodel</a:t>
            </a:r>
            <a:r>
              <a:rPr lang="en-US" sz="3600" b="0" i="0" dirty="0">
                <a:solidFill>
                  <a:srgbClr val="000000"/>
                </a:solidFill>
                <a:effectLst/>
                <a:highlight>
                  <a:srgbClr val="E7E9EB"/>
                </a:highlight>
                <a:latin typeface="Courier New" panose="02070309020205020404" pitchFamily="49" charset="0"/>
              </a:rPr>
              <a:t>)</a:t>
            </a:r>
            <a:endParaRPr lang="en-US" sz="3600" dirty="0"/>
          </a:p>
        </p:txBody>
      </p:sp>
    </p:spTree>
    <p:extLst>
      <p:ext uri="{BB962C8B-B14F-4D97-AF65-F5344CB8AC3E}">
        <p14:creationId xmlns:p14="http://schemas.microsoft.com/office/powerpoint/2010/main" val="228489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AA65-8FE6-2C5E-EA02-FF8D093FA8B0}"/>
              </a:ext>
            </a:extLst>
          </p:cNvPr>
          <p:cNvSpPr>
            <a:spLocks noGrp="1"/>
          </p:cNvSpPr>
          <p:nvPr>
            <p:ph type="title"/>
          </p:nvPr>
        </p:nvSpPr>
        <p:spPr/>
        <p:txBody>
          <a:bodyPr/>
          <a:lstStyle/>
          <a:p>
            <a:r>
              <a:rPr lang="en-US" b="0" i="0" dirty="0">
                <a:solidFill>
                  <a:srgbClr val="000000"/>
                </a:solidFill>
                <a:effectLst/>
                <a:highlight>
                  <a:srgbClr val="FFFFFF"/>
                </a:highlight>
                <a:latin typeface="Verdana" panose="020B0604030504040204" pitchFamily="34" charset="0"/>
              </a:rPr>
              <a:t>Display the diagram:</a:t>
            </a:r>
            <a:br>
              <a:rPr lang="en-US" b="0" i="0" dirty="0">
                <a:solidFill>
                  <a:srgbClr val="000000"/>
                </a:solidFill>
                <a:effectLst/>
                <a:highlight>
                  <a:srgbClr val="FFFFFF"/>
                </a:highlight>
                <a:latin typeface="Verdana" panose="020B0604030504040204" pitchFamily="34" charset="0"/>
              </a:rPr>
            </a:br>
            <a:endParaRPr lang="en-US" dirty="0"/>
          </a:p>
        </p:txBody>
      </p:sp>
      <p:sp>
        <p:nvSpPr>
          <p:cNvPr id="3" name="Content Placeholder 2">
            <a:extLst>
              <a:ext uri="{FF2B5EF4-FFF2-40B4-BE49-F238E27FC236}">
                <a16:creationId xmlns:a16="http://schemas.microsoft.com/office/drawing/2014/main" id="{008716B9-96D2-D353-1E7D-BEDC13BA5ECF}"/>
              </a:ext>
            </a:extLst>
          </p:cNvPr>
          <p:cNvSpPr>
            <a:spLocks noGrp="1"/>
          </p:cNvSpPr>
          <p:nvPr>
            <p:ph idx="1"/>
          </p:nvPr>
        </p:nvSpPr>
        <p:spPr/>
        <p:txBody>
          <a:bodyPr/>
          <a:lstStyle/>
          <a:p>
            <a:pPr marL="0" indent="0">
              <a:buNone/>
            </a:pPr>
            <a:r>
              <a:rPr lang="en-US" b="0" i="0" dirty="0" err="1">
                <a:solidFill>
                  <a:srgbClr val="000000"/>
                </a:solidFill>
                <a:effectLst/>
                <a:highlight>
                  <a:srgbClr val="E7E9EB"/>
                </a:highlight>
                <a:latin typeface="Courier New" panose="02070309020205020404" pitchFamily="49" charset="0"/>
              </a:rPr>
              <a:t>plt.show</a:t>
            </a:r>
            <a:r>
              <a:rPr lang="en-US" b="0" i="0" dirty="0">
                <a:solidFill>
                  <a:srgbClr val="000000"/>
                </a:solidFill>
                <a:effectLst/>
                <a:highlight>
                  <a:srgbClr val="E7E9EB"/>
                </a:highlight>
                <a:latin typeface="Courier New" panose="02070309020205020404" pitchFamily="49" charset="0"/>
              </a:rPr>
              <a:t>()</a:t>
            </a:r>
            <a:endParaRPr lang="en-US" dirty="0"/>
          </a:p>
        </p:txBody>
      </p:sp>
    </p:spTree>
    <p:extLst>
      <p:ext uri="{BB962C8B-B14F-4D97-AF65-F5344CB8AC3E}">
        <p14:creationId xmlns:p14="http://schemas.microsoft.com/office/powerpoint/2010/main" val="25042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39A4-31B0-8ABA-A331-5F5A242C03F5}"/>
              </a:ext>
            </a:extLst>
          </p:cNvPr>
          <p:cNvSpPr>
            <a:spLocks noGrp="1"/>
          </p:cNvSpPr>
          <p:nvPr>
            <p:ph type="title"/>
          </p:nvPr>
        </p:nvSpPr>
        <p:spPr>
          <a:xfrm>
            <a:off x="1121229" y="413266"/>
            <a:ext cx="10241280" cy="1234440"/>
          </a:xfrm>
        </p:spPr>
        <p:txBody>
          <a:bodyPr/>
          <a:lstStyle/>
          <a:p>
            <a:r>
              <a:rPr lang="en-US" b="0" i="0" dirty="0">
                <a:solidFill>
                  <a:srgbClr val="000000"/>
                </a:solidFill>
                <a:effectLst/>
                <a:highlight>
                  <a:srgbClr val="FFFFFF"/>
                </a:highlight>
                <a:latin typeface="Segoe UI" panose="020B0502040204020203" pitchFamily="34" charset="0"/>
              </a:rPr>
              <a:t>R for Relationship</a:t>
            </a:r>
            <a:br>
              <a:rPr lang="en-US" b="0" i="0" dirty="0">
                <a:solidFill>
                  <a:srgbClr val="000000"/>
                </a:solidFill>
                <a:effectLst/>
                <a:highlight>
                  <a:srgbClr val="FFFFFF"/>
                </a:highligh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A1CE7EFE-80AA-473F-E82D-B7B2DDD4E070}"/>
              </a:ext>
            </a:extLst>
          </p:cNvPr>
          <p:cNvSpPr>
            <a:spLocks noGrp="1"/>
          </p:cNvSpPr>
          <p:nvPr>
            <p:ph idx="1"/>
          </p:nvPr>
        </p:nvSpPr>
        <p:spPr>
          <a:xfrm>
            <a:off x="740229" y="1647706"/>
            <a:ext cx="10622280" cy="3959352"/>
          </a:xfrm>
        </p:spPr>
        <p: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It is important to know how the relationship between the values of the x-axis and the values of the y-axis is, if there are no relationship the linear regression can not be used to predict anything.</a:t>
            </a: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This relationship - the coefficient of correlation - is called </a:t>
            </a:r>
            <a:r>
              <a:rPr kumimoji="0" lang="en-US" altLang="en-US" sz="2400" b="0" i="0" u="none" strike="noStrike" cap="none" normalizeH="0" baseline="0" dirty="0">
                <a:ln>
                  <a:noFill/>
                </a:ln>
                <a:solidFill>
                  <a:srgbClr val="DC143C"/>
                </a:solidFill>
                <a:effectLst/>
                <a:latin typeface="Consolas" panose="020B0609020204030204" pitchFamily="49" charset="0"/>
              </a:rPr>
              <a:t>r</a:t>
            </a:r>
            <a:r>
              <a:rPr kumimoji="0" lang="en-US" altLang="en-US" sz="2400" b="0" i="0" u="none" strike="noStrike" cap="none" normalizeH="0" baseline="0" dirty="0">
                <a:ln>
                  <a:noFill/>
                </a:ln>
                <a:solidFill>
                  <a:srgbClr val="000000"/>
                </a:solidFill>
                <a:effectLst/>
                <a:latin typeface="Verdana" panose="020B060403050404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The </a:t>
            </a:r>
            <a:r>
              <a:rPr kumimoji="0" lang="en-US" altLang="en-US" sz="2400" b="0" i="0" u="none" strike="noStrike" cap="none" normalizeH="0" baseline="0" dirty="0">
                <a:ln>
                  <a:noFill/>
                </a:ln>
                <a:solidFill>
                  <a:srgbClr val="DC143C"/>
                </a:solidFill>
                <a:effectLst/>
                <a:latin typeface="Consolas" panose="020B0609020204030204" pitchFamily="49" charset="0"/>
              </a:rPr>
              <a:t>r</a:t>
            </a:r>
            <a:r>
              <a:rPr kumimoji="0" lang="en-US" altLang="en-US" sz="2400" b="0" i="0" u="none" strike="noStrike" cap="none" normalizeH="0" baseline="0" dirty="0">
                <a:ln>
                  <a:noFill/>
                </a:ln>
                <a:solidFill>
                  <a:srgbClr val="000000"/>
                </a:solidFill>
                <a:effectLst/>
                <a:latin typeface="Verdana" panose="020B0604030504040204" pitchFamily="34" charset="0"/>
              </a:rPr>
              <a:t> value ranges from -1 to 1, where 0 means no relationship, and 1 (and -1) means 100% related.</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Verdana" panose="020B0604030504040204" pitchFamily="34" charset="0"/>
              </a:rPr>
              <a:t>Python and the </a:t>
            </a:r>
            <a:r>
              <a:rPr kumimoji="0" lang="en-US" altLang="en-US" sz="2400" b="0" i="0" u="none" strike="noStrike" cap="none" normalizeH="0" baseline="0" dirty="0" err="1">
                <a:ln>
                  <a:noFill/>
                </a:ln>
                <a:solidFill>
                  <a:srgbClr val="000000"/>
                </a:solidFill>
                <a:effectLst/>
                <a:latin typeface="Verdana" panose="020B0604030504040204" pitchFamily="34" charset="0"/>
              </a:rPr>
              <a:t>Scipy</a:t>
            </a:r>
            <a:r>
              <a:rPr kumimoji="0" lang="en-US" altLang="en-US" sz="2400" b="0" i="0" u="none" strike="noStrike" cap="none" normalizeH="0" baseline="0" dirty="0">
                <a:ln>
                  <a:noFill/>
                </a:ln>
                <a:solidFill>
                  <a:srgbClr val="000000"/>
                </a:solidFill>
                <a:effectLst/>
                <a:latin typeface="Verdana" panose="020B0604030504040204" pitchFamily="34" charset="0"/>
              </a:rPr>
              <a:t> module will compute this value for you, all you have to do is feed it with the x and y values.</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4" name="Rectangle 1">
            <a:extLst>
              <a:ext uri="{FF2B5EF4-FFF2-40B4-BE49-F238E27FC236}">
                <a16:creationId xmlns:a16="http://schemas.microsoft.com/office/drawing/2014/main" id="{5E49275C-19BA-BBA5-840F-192A263180F1}"/>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6340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531E7-5268-226D-42F3-FE5AA5C3A90C}"/>
              </a:ext>
            </a:extLst>
          </p:cNvPr>
          <p:cNvSpPr>
            <a:spLocks noGrp="1"/>
          </p:cNvSpPr>
          <p:nvPr>
            <p:ph type="title"/>
          </p:nvPr>
        </p:nvSpPr>
        <p:spPr>
          <a:xfrm>
            <a:off x="849086" y="360099"/>
            <a:ext cx="10580914" cy="1234440"/>
          </a:xfrm>
        </p:spPr>
        <p:txBody>
          <a:bodyPr/>
          <a:lstStyle/>
          <a:p>
            <a:r>
              <a:rPr lang="en-US" b="0" i="0" dirty="0">
                <a:solidFill>
                  <a:srgbClr val="000000"/>
                </a:solidFill>
                <a:effectLst/>
                <a:highlight>
                  <a:srgbClr val="E7E9EB"/>
                </a:highlight>
                <a:latin typeface="Verdana" panose="020B0604030504040204" pitchFamily="34" charset="0"/>
              </a:rPr>
              <a:t>How well does my data fit in a linear regression?</a:t>
            </a:r>
            <a:endParaRPr lang="en-US" dirty="0"/>
          </a:p>
        </p:txBody>
      </p:sp>
      <p:sp>
        <p:nvSpPr>
          <p:cNvPr id="3" name="Content Placeholder 2">
            <a:extLst>
              <a:ext uri="{FF2B5EF4-FFF2-40B4-BE49-F238E27FC236}">
                <a16:creationId xmlns:a16="http://schemas.microsoft.com/office/drawing/2014/main" id="{B92BDEBA-8555-5D16-878A-C6C7D04B68D0}"/>
              </a:ext>
            </a:extLst>
          </p:cNvPr>
          <p:cNvSpPr>
            <a:spLocks noGrp="1"/>
          </p:cNvSpPr>
          <p:nvPr>
            <p:ph idx="1"/>
          </p:nvPr>
        </p:nvSpPr>
        <p:spPr>
          <a:xfrm>
            <a:off x="849086" y="2014293"/>
            <a:ext cx="10241280" cy="3959352"/>
          </a:xfrm>
        </p:spPr>
        <p:txBody>
          <a:bodyPr/>
          <a:lstStyle/>
          <a:p>
            <a:pPr marL="0" indent="0">
              <a:buNone/>
            </a:pPr>
            <a:r>
              <a:rPr lang="en-US" b="0" i="0" dirty="0">
                <a:solidFill>
                  <a:srgbClr val="0000CD"/>
                </a:solidFill>
                <a:effectLst/>
                <a:highlight>
                  <a:srgbClr val="FFFFFF"/>
                </a:highlight>
                <a:latin typeface="Consolas" panose="020B0609020204030204" pitchFamily="49" charset="0"/>
              </a:rPr>
              <a:t>from</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scipy</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stats</a:t>
            </a:r>
            <a:br>
              <a:rPr lang="en-US" dirty="0"/>
            </a:br>
            <a:br>
              <a:rPr lang="en-US" dirty="0"/>
            </a:br>
            <a:r>
              <a:rPr lang="en-US" b="0" i="0" dirty="0">
                <a:solidFill>
                  <a:srgbClr val="000000"/>
                </a:solidFill>
                <a:effectLst/>
                <a:highlight>
                  <a:srgbClr val="FFFFFF"/>
                </a:highlight>
                <a:latin typeface="Consolas" panose="020B0609020204030204" pitchFamily="49" charset="0"/>
              </a:rPr>
              <a:t>x = [</a:t>
            </a:r>
            <a:r>
              <a:rPr lang="en-US" b="0" i="0" dirty="0">
                <a:solidFill>
                  <a:srgbClr val="FF0000"/>
                </a:solidFill>
                <a:effectLst/>
                <a:highlight>
                  <a:srgbClr val="FFFFFF"/>
                </a:highlight>
                <a:latin typeface="Consolas" panose="020B0609020204030204" pitchFamily="49" charset="0"/>
              </a:rPr>
              <a:t>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a:t>
            </a:r>
            <a:r>
              <a:rPr lang="en-US" b="0" i="0" dirty="0">
                <a:solidFill>
                  <a:srgbClr val="000000"/>
                </a:solidFill>
                <a:effectLst/>
                <a:highlight>
                  <a:srgbClr val="FFFFFF"/>
                </a:highlight>
                <a:latin typeface="Consolas" panose="020B0609020204030204" pitchFamily="49" charset="0"/>
              </a:rPr>
              <a:t>]</a:t>
            </a:r>
            <a:br>
              <a:rPr lang="en-US" dirty="0"/>
            </a:br>
            <a:r>
              <a:rPr lang="en-US" b="0" i="0" dirty="0">
                <a:solidFill>
                  <a:srgbClr val="000000"/>
                </a:solidFill>
                <a:effectLst/>
                <a:highlight>
                  <a:srgbClr val="FFFFFF"/>
                </a:highlight>
                <a:latin typeface="Consolas" panose="020B0609020204030204" pitchFamily="49" charset="0"/>
              </a:rPr>
              <a:t>y = [</a:t>
            </a:r>
            <a:r>
              <a:rPr lang="en-US" b="0" i="0" dirty="0">
                <a:solidFill>
                  <a:srgbClr val="FF0000"/>
                </a:solidFill>
                <a:effectLst/>
                <a:highlight>
                  <a:srgbClr val="FFFFFF"/>
                </a:highlight>
                <a:latin typeface="Consolas" panose="020B0609020204030204" pitchFamily="49" charset="0"/>
              </a:rPr>
              <a:t>99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a:solidFill>
                  <a:srgbClr val="000000"/>
                </a:solidFill>
                <a:effectLst/>
                <a:highlight>
                  <a:srgbClr val="FFFFFF"/>
                </a:highlight>
                <a:latin typeface="Consolas" panose="020B0609020204030204" pitchFamily="49" charset="0"/>
              </a:rPr>
              <a:t>slope, intercept, r, p, </a:t>
            </a:r>
            <a:r>
              <a:rPr lang="en-US" b="0" i="0" dirty="0" err="1">
                <a:solidFill>
                  <a:srgbClr val="000000"/>
                </a:solidFill>
                <a:effectLst/>
                <a:highlight>
                  <a:srgbClr val="FFFFFF"/>
                </a:highlight>
                <a:latin typeface="Consolas" panose="020B0609020204030204" pitchFamily="49" charset="0"/>
              </a:rPr>
              <a:t>std_err</a:t>
            </a:r>
            <a:r>
              <a:rPr lang="en-US" b="0" i="0" dirty="0">
                <a:solidFill>
                  <a:srgbClr val="000000"/>
                </a:solidFill>
                <a:effectLst/>
                <a:highlight>
                  <a:srgbClr val="FFFFFF"/>
                </a:highlight>
                <a:latin typeface="Consolas" panose="020B0609020204030204" pitchFamily="49" charset="0"/>
              </a:rPr>
              <a:t> = </a:t>
            </a:r>
            <a:r>
              <a:rPr lang="en-US" b="0" i="0" dirty="0" err="1">
                <a:solidFill>
                  <a:srgbClr val="000000"/>
                </a:solidFill>
                <a:effectLst/>
                <a:highlight>
                  <a:srgbClr val="FFFFFF"/>
                </a:highlight>
                <a:latin typeface="Consolas" panose="020B0609020204030204" pitchFamily="49" charset="0"/>
              </a:rPr>
              <a:t>stats.linregress</a:t>
            </a:r>
            <a:r>
              <a:rPr lang="en-US" b="0" i="0" dirty="0">
                <a:solidFill>
                  <a:srgbClr val="000000"/>
                </a:solidFill>
                <a:effectLst/>
                <a:highlight>
                  <a:srgbClr val="FFFFFF"/>
                </a:highlight>
                <a:latin typeface="Consolas" panose="020B0609020204030204" pitchFamily="49" charset="0"/>
              </a:rPr>
              <a:t>(x, y)</a:t>
            </a:r>
            <a:br>
              <a:rPr lang="en-US" dirty="0"/>
            </a:br>
            <a:br>
              <a:rPr lang="en-US" dirty="0"/>
            </a:br>
            <a:r>
              <a:rPr lang="en-US" b="0" i="0" dirty="0">
                <a:solidFill>
                  <a:srgbClr val="0000CD"/>
                </a:solidFill>
                <a:effectLst/>
                <a:highlight>
                  <a:srgbClr val="FFFFFF"/>
                </a:highlight>
                <a:latin typeface="Consolas" panose="020B0609020204030204" pitchFamily="49" charset="0"/>
              </a:rPr>
              <a:t>print</a:t>
            </a:r>
            <a:r>
              <a:rPr lang="en-US" b="0" i="0" dirty="0">
                <a:solidFill>
                  <a:srgbClr val="000000"/>
                </a:solidFill>
                <a:effectLst/>
                <a:highlight>
                  <a:srgbClr val="FFFFFF"/>
                </a:highlight>
                <a:latin typeface="Consolas" panose="020B0609020204030204" pitchFamily="49" charset="0"/>
              </a:rPr>
              <a:t>(r)</a:t>
            </a:r>
            <a:endParaRPr lang="en-US" dirty="0"/>
          </a:p>
        </p:txBody>
      </p:sp>
    </p:spTree>
    <p:extLst>
      <p:ext uri="{BB962C8B-B14F-4D97-AF65-F5344CB8AC3E}">
        <p14:creationId xmlns:p14="http://schemas.microsoft.com/office/powerpoint/2010/main" val="10509810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F49C-66EC-5855-A3F9-568F41845B65}"/>
              </a:ext>
            </a:extLst>
          </p:cNvPr>
          <p:cNvSpPr>
            <a:spLocks noGrp="1"/>
          </p:cNvSpPr>
          <p:nvPr>
            <p:ph type="title"/>
          </p:nvPr>
        </p:nvSpPr>
        <p:spPr/>
        <p:txBody>
          <a:bodyPr/>
          <a:lstStyle/>
          <a:p>
            <a:r>
              <a:rPr lang="en-US" b="0" i="0" dirty="0">
                <a:solidFill>
                  <a:srgbClr val="000000"/>
                </a:solidFill>
                <a:effectLst/>
                <a:highlight>
                  <a:srgbClr val="FFFFFF"/>
                </a:highlight>
                <a:latin typeface="Segoe UI" panose="020B0502040204020203" pitchFamily="34" charset="0"/>
              </a:rPr>
              <a:t>Predict Future Values</a:t>
            </a:r>
            <a:br>
              <a:rPr lang="en-US" b="0" i="0" dirty="0">
                <a:solidFill>
                  <a:srgbClr val="000000"/>
                </a:solidFill>
                <a:effectLst/>
                <a:highlight>
                  <a:srgbClr val="FFFFFF"/>
                </a:highlight>
                <a:latin typeface="Segoe UI" panose="020B0502040204020203" pitchFamily="34" charset="0"/>
              </a:rPr>
            </a:br>
            <a:endParaRPr lang="en-US" dirty="0"/>
          </a:p>
        </p:txBody>
      </p:sp>
      <p:sp>
        <p:nvSpPr>
          <p:cNvPr id="4" name="Rectangle 1">
            <a:extLst>
              <a:ext uri="{FF2B5EF4-FFF2-40B4-BE49-F238E27FC236}">
                <a16:creationId xmlns:a16="http://schemas.microsoft.com/office/drawing/2014/main" id="{39EE0A45-2B99-7994-D240-8D78D230CF51}"/>
              </a:ext>
            </a:extLst>
          </p:cNvPr>
          <p:cNvSpPr>
            <a:spLocks noGrp="1" noChangeArrowheads="1"/>
          </p:cNvSpPr>
          <p:nvPr>
            <p:ph idx="1"/>
          </p:nvPr>
        </p:nvSpPr>
        <p:spPr bwMode="auto">
          <a:xfrm>
            <a:off x="1164771" y="1937635"/>
            <a:ext cx="10339252" cy="32316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Now we can use the information we have gathered to predict future values.</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Example: Let us try to predict the speed of a 10 years old car.</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Verdana" panose="020B0604030504040204" pitchFamily="34" charset="0"/>
              </a:rPr>
              <a:t>To do so, we need the same </a:t>
            </a:r>
            <a:r>
              <a:rPr kumimoji="0" lang="en-US" altLang="en-US" b="0" i="0" u="none" strike="noStrike" cap="none" normalizeH="0" baseline="0" dirty="0" err="1">
                <a:ln>
                  <a:noFill/>
                </a:ln>
                <a:solidFill>
                  <a:srgbClr val="DC143C"/>
                </a:solidFill>
                <a:effectLst/>
                <a:latin typeface="Consolas" panose="020B0609020204030204" pitchFamily="49" charset="0"/>
              </a:rPr>
              <a:t>myfunc</a:t>
            </a:r>
            <a:r>
              <a:rPr kumimoji="0" lang="en-US" altLang="en-US" b="0" i="0" u="none" strike="noStrike" cap="none" normalizeH="0" baseline="0" dirty="0">
                <a:ln>
                  <a:noFill/>
                </a:ln>
                <a:solidFill>
                  <a:srgbClr val="DC143C"/>
                </a:solidFill>
                <a:effectLst/>
                <a:latin typeface="Consolas" panose="020B0609020204030204" pitchFamily="49" charset="0"/>
              </a:rPr>
              <a:t>()</a:t>
            </a:r>
            <a:r>
              <a:rPr kumimoji="0" lang="en-US" altLang="en-US" b="0" i="0" u="none" strike="noStrike" cap="none" normalizeH="0" baseline="0" dirty="0">
                <a:ln>
                  <a:noFill/>
                </a:ln>
                <a:solidFill>
                  <a:srgbClr val="000000"/>
                </a:solidFill>
                <a:effectLst/>
                <a:latin typeface="Verdana" panose="020B0604030504040204" pitchFamily="34" charset="0"/>
              </a:rPr>
              <a:t> function from the example above</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800" dirty="0"/>
          </a:p>
          <a:p>
            <a:pPr marL="0" marR="0" lvl="0" indent="0" algn="l" defTabSz="914400" rtl="0" eaLnBrk="0" fontAlgn="base" latinLnBrk="0" hangingPunct="0">
              <a:lnSpc>
                <a:spcPct val="100000"/>
              </a:lnSpc>
              <a:spcBef>
                <a:spcPct val="0"/>
              </a:spcBef>
              <a:spcAft>
                <a:spcPct val="0"/>
              </a:spcAft>
              <a:buClrTx/>
              <a:buSzTx/>
              <a:buFontTx/>
              <a:buNone/>
              <a:tabLst/>
            </a:pPr>
            <a:r>
              <a:rPr lang="en-US" sz="2800" dirty="0"/>
              <a:t>def </a:t>
            </a:r>
            <a:r>
              <a:rPr lang="en-US" sz="2800" dirty="0" err="1"/>
              <a:t>myfunc</a:t>
            </a:r>
            <a:r>
              <a:rPr lang="en-US" sz="2800" dirty="0"/>
              <a:t>(x):</a:t>
            </a:r>
            <a:br>
              <a:rPr lang="en-US" sz="2800" dirty="0"/>
            </a:br>
            <a:r>
              <a:rPr lang="en-US" sz="2800" dirty="0"/>
              <a:t>  return slope * x + intercept</a:t>
            </a:r>
            <a:endParaRPr lang="en-US" altLang="en-US" sz="2800" dirty="0"/>
          </a:p>
        </p:txBody>
      </p:sp>
    </p:spTree>
    <p:extLst>
      <p:ext uri="{BB962C8B-B14F-4D97-AF65-F5344CB8AC3E}">
        <p14:creationId xmlns:p14="http://schemas.microsoft.com/office/powerpoint/2010/main" val="4167733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4E53F-AE2C-374C-8879-0798ADB8475D}"/>
              </a:ext>
            </a:extLst>
          </p:cNvPr>
          <p:cNvSpPr>
            <a:spLocks noGrp="1"/>
          </p:cNvSpPr>
          <p:nvPr>
            <p:ph type="title"/>
          </p:nvPr>
        </p:nvSpPr>
        <p:spPr>
          <a:xfrm>
            <a:off x="1143000" y="251242"/>
            <a:ext cx="10241280" cy="1234440"/>
          </a:xfrm>
        </p:spPr>
        <p:txBody>
          <a:bodyPr/>
          <a:lstStyle/>
          <a:p>
            <a:r>
              <a:rPr lang="en-US" b="0" i="0" dirty="0">
                <a:solidFill>
                  <a:srgbClr val="000000"/>
                </a:solidFill>
                <a:effectLst/>
                <a:highlight>
                  <a:srgbClr val="E7E9EB"/>
                </a:highlight>
                <a:latin typeface="Verdana" panose="020B0604030504040204" pitchFamily="34" charset="0"/>
              </a:rPr>
              <a:t>Predict the speed of a 10 years old car:</a:t>
            </a:r>
            <a:endParaRPr lang="en-US" dirty="0"/>
          </a:p>
        </p:txBody>
      </p:sp>
      <p:sp>
        <p:nvSpPr>
          <p:cNvPr id="3" name="Content Placeholder 2">
            <a:extLst>
              <a:ext uri="{FF2B5EF4-FFF2-40B4-BE49-F238E27FC236}">
                <a16:creationId xmlns:a16="http://schemas.microsoft.com/office/drawing/2014/main" id="{40CF9AB5-5E32-9F7F-8D6A-161B0FBC5E9F}"/>
              </a:ext>
            </a:extLst>
          </p:cNvPr>
          <p:cNvSpPr>
            <a:spLocks noGrp="1"/>
          </p:cNvSpPr>
          <p:nvPr>
            <p:ph idx="1"/>
          </p:nvPr>
        </p:nvSpPr>
        <p:spPr>
          <a:xfrm>
            <a:off x="975360" y="1829236"/>
            <a:ext cx="10241280" cy="3959352"/>
          </a:xfrm>
        </p:spPr>
        <p:txBody>
          <a:bodyPr>
            <a:normAutofit fontScale="77500" lnSpcReduction="20000"/>
          </a:bodyPr>
          <a:lstStyle/>
          <a:p>
            <a:pPr marL="0" indent="0">
              <a:buNone/>
            </a:pPr>
            <a:r>
              <a:rPr lang="en-US" b="0" i="0" dirty="0">
                <a:solidFill>
                  <a:srgbClr val="0000CD"/>
                </a:solidFill>
                <a:effectLst/>
                <a:highlight>
                  <a:srgbClr val="FFFFFF"/>
                </a:highlight>
                <a:latin typeface="Consolas" panose="020B0609020204030204" pitchFamily="49" charset="0"/>
              </a:rPr>
              <a:t>from</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scipy</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stats</a:t>
            </a:r>
            <a:br>
              <a:rPr lang="en-US" dirty="0"/>
            </a:br>
            <a:br>
              <a:rPr lang="en-US" dirty="0"/>
            </a:br>
            <a:r>
              <a:rPr lang="en-US" b="0" i="0" dirty="0">
                <a:solidFill>
                  <a:srgbClr val="000000"/>
                </a:solidFill>
                <a:effectLst/>
                <a:highlight>
                  <a:srgbClr val="FFFFFF"/>
                </a:highlight>
                <a:latin typeface="Consolas" panose="020B0609020204030204" pitchFamily="49" charset="0"/>
              </a:rPr>
              <a:t>x = [</a:t>
            </a:r>
            <a:r>
              <a:rPr lang="en-US" b="0" i="0" dirty="0">
                <a:solidFill>
                  <a:srgbClr val="FF0000"/>
                </a:solidFill>
                <a:effectLst/>
                <a:highlight>
                  <a:srgbClr val="FFFFFF"/>
                </a:highlight>
                <a:latin typeface="Consolas" panose="020B0609020204030204" pitchFamily="49" charset="0"/>
              </a:rPr>
              <a:t>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a:t>
            </a:r>
            <a:r>
              <a:rPr lang="en-US" b="0" i="0" dirty="0">
                <a:solidFill>
                  <a:srgbClr val="000000"/>
                </a:solidFill>
                <a:effectLst/>
                <a:highlight>
                  <a:srgbClr val="FFFFFF"/>
                </a:highlight>
                <a:latin typeface="Consolas" panose="020B0609020204030204" pitchFamily="49" charset="0"/>
              </a:rPr>
              <a:t>]</a:t>
            </a:r>
            <a:br>
              <a:rPr lang="en-US" dirty="0"/>
            </a:br>
            <a:r>
              <a:rPr lang="en-US" b="0" i="0" dirty="0">
                <a:solidFill>
                  <a:srgbClr val="000000"/>
                </a:solidFill>
                <a:effectLst/>
                <a:highlight>
                  <a:srgbClr val="FFFFFF"/>
                </a:highlight>
                <a:latin typeface="Consolas" panose="020B0609020204030204" pitchFamily="49" charset="0"/>
              </a:rPr>
              <a:t>y = [</a:t>
            </a:r>
            <a:r>
              <a:rPr lang="en-US" b="0" i="0" dirty="0">
                <a:solidFill>
                  <a:srgbClr val="FF0000"/>
                </a:solidFill>
                <a:effectLst/>
                <a:highlight>
                  <a:srgbClr val="FFFFFF"/>
                </a:highlight>
                <a:latin typeface="Consolas" panose="020B0609020204030204" pitchFamily="49" charset="0"/>
              </a:rPr>
              <a:t>99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111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86</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a:solidFill>
                  <a:srgbClr val="000000"/>
                </a:solidFill>
                <a:effectLst/>
                <a:highlight>
                  <a:srgbClr val="FFFFFF"/>
                </a:highlight>
                <a:latin typeface="Consolas" panose="020B0609020204030204" pitchFamily="49" charset="0"/>
              </a:rPr>
              <a:t>slope, intercept, r, p, </a:t>
            </a:r>
            <a:r>
              <a:rPr lang="en-US" b="0" i="0" dirty="0" err="1">
                <a:solidFill>
                  <a:srgbClr val="000000"/>
                </a:solidFill>
                <a:effectLst/>
                <a:highlight>
                  <a:srgbClr val="FFFFFF"/>
                </a:highlight>
                <a:latin typeface="Consolas" panose="020B0609020204030204" pitchFamily="49" charset="0"/>
              </a:rPr>
              <a:t>std_err</a:t>
            </a:r>
            <a:r>
              <a:rPr lang="en-US" b="0" i="0" dirty="0">
                <a:solidFill>
                  <a:srgbClr val="000000"/>
                </a:solidFill>
                <a:effectLst/>
                <a:highlight>
                  <a:srgbClr val="FFFFFF"/>
                </a:highlight>
                <a:latin typeface="Consolas" panose="020B0609020204030204" pitchFamily="49" charset="0"/>
              </a:rPr>
              <a:t> = </a:t>
            </a:r>
            <a:r>
              <a:rPr lang="en-US" b="0" i="0" dirty="0" err="1">
                <a:solidFill>
                  <a:srgbClr val="000000"/>
                </a:solidFill>
                <a:effectLst/>
                <a:highlight>
                  <a:srgbClr val="FFFFFF"/>
                </a:highlight>
                <a:latin typeface="Consolas" panose="020B0609020204030204" pitchFamily="49" charset="0"/>
              </a:rPr>
              <a:t>stats.linregress</a:t>
            </a:r>
            <a:r>
              <a:rPr lang="en-US" b="0" i="0" dirty="0">
                <a:solidFill>
                  <a:srgbClr val="000000"/>
                </a:solidFill>
                <a:effectLst/>
                <a:highlight>
                  <a:srgbClr val="FFFFFF"/>
                </a:highlight>
                <a:latin typeface="Consolas" panose="020B0609020204030204" pitchFamily="49" charset="0"/>
              </a:rPr>
              <a:t>(x, y)</a:t>
            </a:r>
            <a:br>
              <a:rPr lang="en-US" dirty="0"/>
            </a:br>
            <a:br>
              <a:rPr lang="en-US" dirty="0"/>
            </a:br>
            <a:r>
              <a:rPr lang="en-US" b="0" i="0" dirty="0">
                <a:solidFill>
                  <a:srgbClr val="0000CD"/>
                </a:solidFill>
                <a:effectLst/>
                <a:highlight>
                  <a:srgbClr val="FFFFFF"/>
                </a:highlight>
                <a:latin typeface="Consolas" panose="020B0609020204030204" pitchFamily="49" charset="0"/>
              </a:rPr>
              <a:t>def</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myfunc</a:t>
            </a:r>
            <a:r>
              <a:rPr lang="en-US" b="0" i="0" dirty="0">
                <a:solidFill>
                  <a:srgbClr val="000000"/>
                </a:solidFill>
                <a:effectLst/>
                <a:highlight>
                  <a:srgbClr val="FFFFFF"/>
                </a:highlight>
                <a:latin typeface="Consolas" panose="020B0609020204030204" pitchFamily="49" charset="0"/>
              </a:rPr>
              <a:t>(x):</a:t>
            </a:r>
            <a:br>
              <a:rPr lang="en-US" dirty="0"/>
            </a:b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return</a:t>
            </a:r>
            <a:r>
              <a:rPr lang="en-US" b="0" i="0" dirty="0">
                <a:solidFill>
                  <a:srgbClr val="000000"/>
                </a:solidFill>
                <a:effectLst/>
                <a:highlight>
                  <a:srgbClr val="FFFFFF"/>
                </a:highlight>
                <a:latin typeface="Consolas" panose="020B0609020204030204" pitchFamily="49" charset="0"/>
              </a:rPr>
              <a:t> slope * x + intercept</a:t>
            </a:r>
            <a:br>
              <a:rPr lang="en-US" dirty="0"/>
            </a:br>
            <a:br>
              <a:rPr lang="en-US" dirty="0"/>
            </a:br>
            <a:r>
              <a:rPr lang="en-US" b="0" i="0" dirty="0">
                <a:solidFill>
                  <a:srgbClr val="000000"/>
                </a:solidFill>
                <a:effectLst/>
                <a:highlight>
                  <a:srgbClr val="FFFFFF"/>
                </a:highlight>
                <a:latin typeface="Consolas" panose="020B0609020204030204" pitchFamily="49" charset="0"/>
              </a:rPr>
              <a:t>speed = </a:t>
            </a:r>
            <a:r>
              <a:rPr lang="en-US" b="0" i="0" dirty="0" err="1">
                <a:solidFill>
                  <a:srgbClr val="000000"/>
                </a:solidFill>
                <a:effectLst/>
                <a:highlight>
                  <a:srgbClr val="FFFFFF"/>
                </a:highlight>
                <a:latin typeface="Consolas" panose="020B0609020204030204" pitchFamily="49" charset="0"/>
              </a:rPr>
              <a:t>myfunc</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a:solidFill>
                  <a:srgbClr val="0000CD"/>
                </a:solidFill>
                <a:effectLst/>
                <a:highlight>
                  <a:srgbClr val="FFFFFF"/>
                </a:highlight>
                <a:latin typeface="Consolas" panose="020B0609020204030204" pitchFamily="49" charset="0"/>
              </a:rPr>
              <a:t>print</a:t>
            </a:r>
            <a:r>
              <a:rPr lang="en-US" b="0" i="0" dirty="0">
                <a:solidFill>
                  <a:srgbClr val="000000"/>
                </a:solidFill>
                <a:effectLst/>
                <a:highlight>
                  <a:srgbClr val="FFFFFF"/>
                </a:highlight>
                <a:latin typeface="Consolas" panose="020B0609020204030204" pitchFamily="49" charset="0"/>
              </a:rPr>
              <a:t>(speed)</a:t>
            </a:r>
          </a:p>
          <a:p>
            <a:pPr marL="0" indent="0">
              <a:buNone/>
            </a:pPr>
            <a:endParaRPr lang="en-US" dirty="0"/>
          </a:p>
        </p:txBody>
      </p:sp>
    </p:spTree>
    <p:extLst>
      <p:ext uri="{BB962C8B-B14F-4D97-AF65-F5344CB8AC3E}">
        <p14:creationId xmlns:p14="http://schemas.microsoft.com/office/powerpoint/2010/main" val="4076266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F0968292-4621-C0E8-5BDE-8BE90008C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2401"/>
            <a:ext cx="8077200" cy="49856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6B23A23-2252-19B4-9064-646CEDC8D6C0}"/>
              </a:ext>
            </a:extLst>
          </p:cNvPr>
          <p:cNvSpPr txBox="1"/>
          <p:nvPr/>
        </p:nvSpPr>
        <p:spPr>
          <a:xfrm>
            <a:off x="1295400" y="5061857"/>
            <a:ext cx="9906000" cy="646331"/>
          </a:xfrm>
          <a:prstGeom prst="rect">
            <a:avLst/>
          </a:prstGeom>
          <a:noFill/>
        </p:spPr>
        <p:txBody>
          <a:bodyPr wrap="square">
            <a:spAutoFit/>
          </a:bodyPr>
          <a:lstStyle/>
          <a:p>
            <a:r>
              <a:rPr lang="en-US" b="0" i="0" dirty="0">
                <a:solidFill>
                  <a:srgbClr val="000000"/>
                </a:solidFill>
                <a:effectLst/>
                <a:highlight>
                  <a:srgbClr val="FFFFFF"/>
                </a:highlight>
                <a:latin typeface="Verdana" panose="020B0604030504040204" pitchFamily="34" charset="0"/>
              </a:rPr>
              <a:t>Result - The example predicted a speed at 85.6, which we also could read from the diagram:</a:t>
            </a:r>
            <a:endParaRPr lang="en-US" dirty="0"/>
          </a:p>
        </p:txBody>
      </p:sp>
    </p:spTree>
    <p:extLst>
      <p:ext uri="{BB962C8B-B14F-4D97-AF65-F5344CB8AC3E}">
        <p14:creationId xmlns:p14="http://schemas.microsoft.com/office/powerpoint/2010/main" val="1345131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0DA65-026B-D464-CE32-3B484EEDED1E}"/>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Multiple Linear Regression</a:t>
            </a:r>
            <a:br>
              <a:rPr lang="en-US" b="1" i="0" dirty="0">
                <a:solidFill>
                  <a:srgbClr val="273239"/>
                </a:solidFill>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E77B8B19-0211-37BD-9292-51D603275970}"/>
              </a:ext>
            </a:extLst>
          </p:cNvPr>
          <p:cNvSpPr>
            <a:spLocks noGrp="1"/>
          </p:cNvSpPr>
          <p:nvPr>
            <p:ph idx="1"/>
          </p:nvPr>
        </p:nvSpPr>
        <p:spPr>
          <a:xfrm>
            <a:off x="838200" y="2029968"/>
            <a:ext cx="10774680" cy="4041648"/>
          </a:xfrm>
        </p:spPr>
        <p:txBody>
          <a:bodyPr>
            <a:normAutofit lnSpcReduction="10000"/>
          </a:bodyPr>
          <a:lstStyle/>
          <a:p>
            <a:pPr marL="0" indent="0" algn="just" rtl="0" fontAlgn="base">
              <a:buNone/>
            </a:pPr>
            <a:r>
              <a:rPr lang="en-US" b="0" i="0" dirty="0">
                <a:solidFill>
                  <a:srgbClr val="273239"/>
                </a:solidFill>
                <a:effectLst/>
                <a:highlight>
                  <a:srgbClr val="FFFFFF"/>
                </a:highlight>
                <a:latin typeface="Nunito" pitchFamily="2" charset="0"/>
              </a:rPr>
              <a:t>This involves more than one independent variable and one dependent variable. The equation for multiple linear regression is:</a:t>
            </a:r>
          </a:p>
          <a:p>
            <a:pPr marL="0" indent="0" algn="just" rtl="0" fontAlgn="base">
              <a:buNone/>
            </a:pPr>
            <a:br>
              <a:rPr lang="en-US" b="0" i="0" dirty="0">
                <a:solidFill>
                  <a:srgbClr val="273239"/>
                </a:solidFill>
                <a:effectLst/>
                <a:highlight>
                  <a:srgbClr val="FFFFFF"/>
                </a:highlight>
                <a:latin typeface="Nunito" pitchFamily="2" charset="0"/>
              </a:rPr>
            </a:br>
            <a:r>
              <a:rPr lang="en-US" b="0" i="0" dirty="0">
                <a:solidFill>
                  <a:srgbClr val="273239"/>
                </a:solidFill>
                <a:effectLst/>
                <a:highlight>
                  <a:srgbClr val="FFFFFF"/>
                </a:highlight>
                <a:latin typeface="KaTeX_Main"/>
              </a:rPr>
              <a:t>y=β0+β1X1+β2X2+………β</a:t>
            </a:r>
            <a:r>
              <a:rPr lang="en-US" b="0" i="0" dirty="0" err="1">
                <a:solidFill>
                  <a:srgbClr val="273239"/>
                </a:solidFill>
                <a:effectLst/>
                <a:highlight>
                  <a:srgbClr val="FFFFFF"/>
                </a:highlight>
                <a:latin typeface="KaTeX_Main"/>
              </a:rPr>
              <a:t>nXn</a:t>
            </a:r>
            <a:br>
              <a:rPr lang="en-US" b="0" i="0" dirty="0">
                <a:solidFill>
                  <a:srgbClr val="273239"/>
                </a:solidFill>
                <a:effectLst/>
                <a:highlight>
                  <a:srgbClr val="FFFFFF"/>
                </a:highlight>
                <a:latin typeface="Nunito" pitchFamily="2" charset="0"/>
              </a:rPr>
            </a:br>
            <a:r>
              <a:rPr lang="en-US" b="0" i="0" dirty="0">
                <a:solidFill>
                  <a:srgbClr val="273239"/>
                </a:solidFill>
                <a:effectLst/>
                <a:highlight>
                  <a:srgbClr val="FFFFFF"/>
                </a:highlight>
                <a:latin typeface="Nunito" pitchFamily="2" charset="0"/>
              </a:rPr>
              <a:t>where:</a:t>
            </a:r>
          </a:p>
          <a:p>
            <a:pPr lvl="1" fontAlgn="base"/>
            <a:r>
              <a:rPr lang="en-US" b="0" i="0" dirty="0">
                <a:solidFill>
                  <a:srgbClr val="273239"/>
                </a:solidFill>
                <a:effectLst/>
                <a:highlight>
                  <a:srgbClr val="FFFFFF"/>
                </a:highlight>
                <a:latin typeface="Nunito" pitchFamily="2" charset="0"/>
              </a:rPr>
              <a:t>Y is the dependent variable</a:t>
            </a:r>
          </a:p>
          <a:p>
            <a:pPr lvl="1" fontAlgn="base"/>
            <a:r>
              <a:rPr lang="en-US" b="0" i="0" dirty="0">
                <a:solidFill>
                  <a:srgbClr val="273239"/>
                </a:solidFill>
                <a:effectLst/>
                <a:highlight>
                  <a:srgbClr val="FFFFFF"/>
                </a:highlight>
                <a:latin typeface="Nunito" pitchFamily="2" charset="0"/>
              </a:rPr>
              <a:t>X1, X2, …, </a:t>
            </a:r>
            <a:r>
              <a:rPr lang="en-US" b="0" i="0" dirty="0" err="1">
                <a:solidFill>
                  <a:srgbClr val="273239"/>
                </a:solidFill>
                <a:effectLst/>
                <a:highlight>
                  <a:srgbClr val="FFFFFF"/>
                </a:highlight>
                <a:latin typeface="Nunito" pitchFamily="2" charset="0"/>
              </a:rPr>
              <a:t>Xn</a:t>
            </a:r>
            <a:r>
              <a:rPr lang="en-US" b="0" i="0" dirty="0">
                <a:solidFill>
                  <a:srgbClr val="273239"/>
                </a:solidFill>
                <a:effectLst/>
                <a:highlight>
                  <a:srgbClr val="FFFFFF"/>
                </a:highlight>
                <a:latin typeface="Nunito" pitchFamily="2" charset="0"/>
              </a:rPr>
              <a:t> are the independent variables</a:t>
            </a:r>
          </a:p>
          <a:p>
            <a:pPr lvl="1" fontAlgn="base"/>
            <a:r>
              <a:rPr lang="en-US" b="0" i="0" dirty="0">
                <a:solidFill>
                  <a:srgbClr val="273239"/>
                </a:solidFill>
                <a:effectLst/>
                <a:highlight>
                  <a:srgbClr val="FFFFFF"/>
                </a:highlight>
                <a:latin typeface="Nunito" pitchFamily="2" charset="0"/>
              </a:rPr>
              <a:t>β0 is the intercept</a:t>
            </a:r>
          </a:p>
          <a:p>
            <a:pPr lvl="1" fontAlgn="base"/>
            <a:r>
              <a:rPr lang="en-US" b="0" i="0" dirty="0">
                <a:solidFill>
                  <a:srgbClr val="273239"/>
                </a:solidFill>
                <a:effectLst/>
                <a:highlight>
                  <a:srgbClr val="FFFFFF"/>
                </a:highlight>
                <a:latin typeface="Nunito" pitchFamily="2" charset="0"/>
              </a:rPr>
              <a:t>β1, β2, …, βn are the slopes</a:t>
            </a:r>
          </a:p>
          <a:p>
            <a:endParaRPr lang="en-US" dirty="0"/>
          </a:p>
        </p:txBody>
      </p:sp>
    </p:spTree>
    <p:extLst>
      <p:ext uri="{BB962C8B-B14F-4D97-AF65-F5344CB8AC3E}">
        <p14:creationId xmlns:p14="http://schemas.microsoft.com/office/powerpoint/2010/main" val="2471038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E02F9-E4C8-60B9-C5A9-52E9BE4CF7C5}"/>
              </a:ext>
            </a:extLst>
          </p:cNvPr>
          <p:cNvSpPr>
            <a:spLocks noGrp="1"/>
          </p:cNvSpPr>
          <p:nvPr>
            <p:ph type="ctrTitle"/>
          </p:nvPr>
        </p:nvSpPr>
        <p:spPr/>
        <p:txBody>
          <a:bodyPr/>
          <a:lstStyle/>
          <a:p>
            <a:r>
              <a:rPr lang="en-US" b="0" i="0" dirty="0">
                <a:solidFill>
                  <a:srgbClr val="000000"/>
                </a:solidFill>
                <a:effectLst/>
                <a:highlight>
                  <a:srgbClr val="FFFFFF"/>
                </a:highlight>
                <a:latin typeface="Segoe UI" panose="020B0502040204020203" pitchFamily="34" charset="0"/>
              </a:rPr>
              <a:t>Bad Fit?</a:t>
            </a:r>
            <a:br>
              <a:rPr lang="en-US" b="0" i="0" dirty="0">
                <a:solidFill>
                  <a:srgbClr val="000000"/>
                </a:solidFill>
                <a:effectLst/>
                <a:highlight>
                  <a:srgbClr val="FFFFFF"/>
                </a:highlight>
                <a:latin typeface="Segoe UI" panose="020B0502040204020203" pitchFamily="34" charset="0"/>
              </a:rPr>
            </a:br>
            <a:r>
              <a:rPr lang="en-US" b="0" i="0" dirty="0">
                <a:solidFill>
                  <a:srgbClr val="000000"/>
                </a:solidFill>
                <a:effectLst/>
                <a:highlight>
                  <a:srgbClr val="FFFFFF"/>
                </a:highlight>
                <a:latin typeface="Segoe UI" panose="020B0502040204020203" pitchFamily="34" charset="0"/>
              </a:rPr>
              <a:t>Example</a:t>
            </a:r>
            <a:endParaRPr lang="en-US" dirty="0"/>
          </a:p>
        </p:txBody>
      </p:sp>
    </p:spTree>
    <p:extLst>
      <p:ext uri="{BB962C8B-B14F-4D97-AF65-F5344CB8AC3E}">
        <p14:creationId xmlns:p14="http://schemas.microsoft.com/office/powerpoint/2010/main" val="1192470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687F9-D627-E254-1B44-431F188DA0F6}"/>
              </a:ext>
            </a:extLst>
          </p:cNvPr>
          <p:cNvSpPr>
            <a:spLocks noGrp="1"/>
          </p:cNvSpPr>
          <p:nvPr>
            <p:ph type="title"/>
          </p:nvPr>
        </p:nvSpPr>
        <p:spPr>
          <a:xfrm>
            <a:off x="315685" y="534271"/>
            <a:ext cx="11210109" cy="1234440"/>
          </a:xfrm>
        </p:spPr>
        <p:txBody>
          <a:bodyPr>
            <a:normAutofit fontScale="90000"/>
          </a:bodyPr>
          <a:lstStyle/>
          <a:p>
            <a:br>
              <a:rPr lang="en-US" b="0" i="0" dirty="0">
                <a:solidFill>
                  <a:srgbClr val="000000"/>
                </a:solidFill>
                <a:effectLst/>
                <a:highlight>
                  <a:srgbClr val="FFFFFF"/>
                </a:highlight>
                <a:latin typeface="Segoe UI" panose="020B0502040204020203" pitchFamily="34" charset="0"/>
              </a:rPr>
            </a:br>
            <a:r>
              <a:rPr lang="en-US" b="0" i="0" dirty="0">
                <a:solidFill>
                  <a:srgbClr val="000000"/>
                </a:solidFill>
                <a:effectLst/>
                <a:highlight>
                  <a:srgbClr val="E7E9EB"/>
                </a:highlight>
                <a:latin typeface="Verdana" panose="020B0604030504040204" pitchFamily="34" charset="0"/>
              </a:rPr>
              <a:t>These values for the x- and y-axis should result in a very bad fit for linear regression:</a:t>
            </a:r>
            <a:endParaRPr lang="en-US" dirty="0"/>
          </a:p>
        </p:txBody>
      </p:sp>
      <p:sp>
        <p:nvSpPr>
          <p:cNvPr id="3" name="Content Placeholder 2">
            <a:extLst>
              <a:ext uri="{FF2B5EF4-FFF2-40B4-BE49-F238E27FC236}">
                <a16:creationId xmlns:a16="http://schemas.microsoft.com/office/drawing/2014/main" id="{5FE030A3-343C-F9F8-2D8D-CF8ECD7D168E}"/>
              </a:ext>
            </a:extLst>
          </p:cNvPr>
          <p:cNvSpPr>
            <a:spLocks noGrp="1"/>
          </p:cNvSpPr>
          <p:nvPr>
            <p:ph idx="1"/>
          </p:nvPr>
        </p:nvSpPr>
        <p:spPr>
          <a:xfrm>
            <a:off x="685800" y="2112264"/>
            <a:ext cx="8686800" cy="3959352"/>
          </a:xfrm>
        </p:spPr>
        <p:txBody>
          <a:bodyPr>
            <a:normAutofit fontScale="62500" lnSpcReduction="20000"/>
          </a:bodyPr>
          <a:lstStyle/>
          <a:p>
            <a:pPr marL="0" indent="0">
              <a:buNone/>
            </a:pP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matplotlib.pyplot</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as</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plt</a:t>
            </a:r>
            <a:br>
              <a:rPr lang="en-US" dirty="0"/>
            </a:br>
            <a:r>
              <a:rPr lang="en-US" b="0" i="0" dirty="0">
                <a:solidFill>
                  <a:srgbClr val="0000CD"/>
                </a:solidFill>
                <a:effectLst/>
                <a:highlight>
                  <a:srgbClr val="FFFFFF"/>
                </a:highlight>
                <a:latin typeface="Consolas" panose="020B0609020204030204" pitchFamily="49" charset="0"/>
              </a:rPr>
              <a:t>from</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scipy</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stats</a:t>
            </a:r>
            <a:br>
              <a:rPr lang="en-US" dirty="0"/>
            </a:br>
            <a:br>
              <a:rPr lang="en-US" dirty="0"/>
            </a:br>
            <a:r>
              <a:rPr lang="en-US" b="0" i="0" dirty="0">
                <a:solidFill>
                  <a:srgbClr val="000000"/>
                </a:solidFill>
                <a:effectLst/>
                <a:highlight>
                  <a:srgbClr val="FFFFFF"/>
                </a:highlight>
                <a:latin typeface="Consolas" panose="020B0609020204030204" pitchFamily="49" charset="0"/>
              </a:rPr>
              <a:t>x = [</a:t>
            </a:r>
            <a:r>
              <a:rPr lang="en-US" b="0" i="0" dirty="0">
                <a:solidFill>
                  <a:srgbClr val="FF0000"/>
                </a:solidFill>
                <a:effectLst/>
                <a:highlight>
                  <a:srgbClr val="FFFFFF"/>
                </a:highlight>
                <a:latin typeface="Consolas" panose="020B0609020204030204" pitchFamily="49" charset="0"/>
              </a:rPr>
              <a:t>89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40</a:t>
            </a:r>
            <a:r>
              <a:rPr lang="en-US" b="0" i="0" dirty="0">
                <a:solidFill>
                  <a:srgbClr val="000000"/>
                </a:solidFill>
                <a:effectLst/>
                <a:highlight>
                  <a:srgbClr val="FFFFFF"/>
                </a:highlight>
                <a:latin typeface="Consolas" panose="020B0609020204030204" pitchFamily="49" charset="0"/>
              </a:rPr>
              <a:t>]</a:t>
            </a:r>
            <a:br>
              <a:rPr lang="en-US" dirty="0"/>
            </a:br>
            <a:r>
              <a:rPr lang="en-US" b="0" i="0" dirty="0">
                <a:solidFill>
                  <a:srgbClr val="000000"/>
                </a:solidFill>
                <a:effectLst/>
                <a:highlight>
                  <a:srgbClr val="FFFFFF"/>
                </a:highlight>
                <a:latin typeface="Consolas" panose="020B0609020204030204" pitchFamily="49" charset="0"/>
              </a:rPr>
              <a:t>y = [</a:t>
            </a:r>
            <a:r>
              <a:rPr lang="en-US" b="0" i="0" dirty="0">
                <a:solidFill>
                  <a:srgbClr val="FF0000"/>
                </a:solidFill>
                <a:effectLst/>
                <a:highlight>
                  <a:srgbClr val="FFFFFF"/>
                </a:highlight>
                <a:latin typeface="Consolas" panose="020B0609020204030204" pitchFamily="49" charset="0"/>
              </a:rPr>
              <a:t>21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15</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a:solidFill>
                  <a:srgbClr val="000000"/>
                </a:solidFill>
                <a:effectLst/>
                <a:highlight>
                  <a:srgbClr val="FFFFFF"/>
                </a:highlight>
                <a:latin typeface="Consolas" panose="020B0609020204030204" pitchFamily="49" charset="0"/>
              </a:rPr>
              <a:t>slope, intercept, r, p, </a:t>
            </a:r>
            <a:r>
              <a:rPr lang="en-US" b="0" i="0" dirty="0" err="1">
                <a:solidFill>
                  <a:srgbClr val="000000"/>
                </a:solidFill>
                <a:effectLst/>
                <a:highlight>
                  <a:srgbClr val="FFFFFF"/>
                </a:highlight>
                <a:latin typeface="Consolas" panose="020B0609020204030204" pitchFamily="49" charset="0"/>
              </a:rPr>
              <a:t>std_err</a:t>
            </a:r>
            <a:r>
              <a:rPr lang="en-US" b="0" i="0" dirty="0">
                <a:solidFill>
                  <a:srgbClr val="000000"/>
                </a:solidFill>
                <a:effectLst/>
                <a:highlight>
                  <a:srgbClr val="FFFFFF"/>
                </a:highlight>
                <a:latin typeface="Consolas" panose="020B0609020204030204" pitchFamily="49" charset="0"/>
              </a:rPr>
              <a:t> = </a:t>
            </a:r>
            <a:r>
              <a:rPr lang="en-US" b="0" i="0" dirty="0" err="1">
                <a:solidFill>
                  <a:srgbClr val="000000"/>
                </a:solidFill>
                <a:effectLst/>
                <a:highlight>
                  <a:srgbClr val="FFFFFF"/>
                </a:highlight>
                <a:latin typeface="Consolas" panose="020B0609020204030204" pitchFamily="49" charset="0"/>
              </a:rPr>
              <a:t>stats.linregress</a:t>
            </a:r>
            <a:r>
              <a:rPr lang="en-US" b="0" i="0" dirty="0">
                <a:solidFill>
                  <a:srgbClr val="000000"/>
                </a:solidFill>
                <a:effectLst/>
                <a:highlight>
                  <a:srgbClr val="FFFFFF"/>
                </a:highlight>
                <a:latin typeface="Consolas" panose="020B0609020204030204" pitchFamily="49" charset="0"/>
              </a:rPr>
              <a:t>(x, y)</a:t>
            </a:r>
            <a:br>
              <a:rPr lang="en-US" dirty="0"/>
            </a:br>
            <a:br>
              <a:rPr lang="en-US" dirty="0"/>
            </a:br>
            <a:r>
              <a:rPr lang="en-US" b="0" i="0" dirty="0">
                <a:solidFill>
                  <a:srgbClr val="0000CD"/>
                </a:solidFill>
                <a:effectLst/>
                <a:highlight>
                  <a:srgbClr val="FFFFFF"/>
                </a:highlight>
                <a:latin typeface="Consolas" panose="020B0609020204030204" pitchFamily="49" charset="0"/>
              </a:rPr>
              <a:t>def</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myfunc</a:t>
            </a:r>
            <a:r>
              <a:rPr lang="en-US" b="0" i="0" dirty="0">
                <a:solidFill>
                  <a:srgbClr val="000000"/>
                </a:solidFill>
                <a:effectLst/>
                <a:highlight>
                  <a:srgbClr val="FFFFFF"/>
                </a:highlight>
                <a:latin typeface="Consolas" panose="020B0609020204030204" pitchFamily="49" charset="0"/>
              </a:rPr>
              <a:t>(x):</a:t>
            </a:r>
            <a:br>
              <a:rPr lang="en-US" dirty="0"/>
            </a:b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return</a:t>
            </a:r>
            <a:r>
              <a:rPr lang="en-US" b="0" i="0" dirty="0">
                <a:solidFill>
                  <a:srgbClr val="000000"/>
                </a:solidFill>
                <a:effectLst/>
                <a:highlight>
                  <a:srgbClr val="FFFFFF"/>
                </a:highlight>
                <a:latin typeface="Consolas" panose="020B0609020204030204" pitchFamily="49" charset="0"/>
              </a:rPr>
              <a:t> slope * x + intercept</a:t>
            </a:r>
            <a:br>
              <a:rPr lang="en-US" dirty="0"/>
            </a:br>
            <a:br>
              <a:rPr lang="en-US" dirty="0"/>
            </a:br>
            <a:r>
              <a:rPr lang="en-US" b="0" i="0" dirty="0" err="1">
                <a:solidFill>
                  <a:srgbClr val="000000"/>
                </a:solidFill>
                <a:effectLst/>
                <a:highlight>
                  <a:srgbClr val="FFFFFF"/>
                </a:highlight>
                <a:latin typeface="Consolas" panose="020B0609020204030204" pitchFamily="49" charset="0"/>
              </a:rPr>
              <a:t>mymodel</a:t>
            </a:r>
            <a:r>
              <a:rPr lang="en-US" b="0" i="0" dirty="0">
                <a:solidFill>
                  <a:srgbClr val="000000"/>
                </a:solidFill>
                <a:effectLst/>
                <a:highlight>
                  <a:srgbClr val="FFFFFF"/>
                </a:highlight>
                <a:latin typeface="Consolas" panose="020B0609020204030204" pitchFamily="49" charset="0"/>
              </a:rPr>
              <a:t> = </a:t>
            </a:r>
            <a:r>
              <a:rPr lang="en-US" b="0" i="0" dirty="0">
                <a:solidFill>
                  <a:srgbClr val="0000CD"/>
                </a:solidFill>
                <a:effectLst/>
                <a:highlight>
                  <a:srgbClr val="FFFFFF"/>
                </a:highlight>
                <a:latin typeface="Consolas" panose="020B0609020204030204" pitchFamily="49" charset="0"/>
              </a:rPr>
              <a:t>list</a:t>
            </a:r>
            <a:r>
              <a:rPr lang="en-US" b="0" i="0" dirty="0">
                <a:solidFill>
                  <a:srgbClr val="000000"/>
                </a:solidFill>
                <a:effectLst/>
                <a:highlight>
                  <a:srgbClr val="FFFFFF"/>
                </a:highlight>
                <a:latin typeface="Consolas" panose="020B0609020204030204" pitchFamily="49" charset="0"/>
              </a:rPr>
              <a:t>(</a:t>
            </a:r>
            <a:r>
              <a:rPr lang="en-US" b="0" i="0" dirty="0">
                <a:solidFill>
                  <a:srgbClr val="0000CD"/>
                </a:solidFill>
                <a:effectLst/>
                <a:highlight>
                  <a:srgbClr val="FFFFFF"/>
                </a:highlight>
                <a:latin typeface="Consolas" panose="020B0609020204030204" pitchFamily="49" charset="0"/>
              </a:rPr>
              <a:t>map</a:t>
            </a:r>
            <a:r>
              <a:rPr lang="en-US" b="0" i="0" dirty="0">
                <a:solidFill>
                  <a:srgbClr val="000000"/>
                </a:solidFill>
                <a:effectLst/>
                <a:highlight>
                  <a:srgbClr val="FFFFFF"/>
                </a:highlight>
                <a:latin typeface="Consolas" panose="020B0609020204030204" pitchFamily="49" charset="0"/>
              </a:rPr>
              <a:t>(</a:t>
            </a:r>
            <a:r>
              <a:rPr lang="en-US" b="0" i="0" dirty="0" err="1">
                <a:solidFill>
                  <a:srgbClr val="000000"/>
                </a:solidFill>
                <a:effectLst/>
                <a:highlight>
                  <a:srgbClr val="FFFFFF"/>
                </a:highlight>
                <a:latin typeface="Consolas" panose="020B0609020204030204" pitchFamily="49" charset="0"/>
              </a:rPr>
              <a:t>myfunc</a:t>
            </a:r>
            <a:r>
              <a:rPr lang="en-US" b="0" i="0" dirty="0">
                <a:solidFill>
                  <a:srgbClr val="000000"/>
                </a:solidFill>
                <a:effectLst/>
                <a:highlight>
                  <a:srgbClr val="FFFFFF"/>
                </a:highlight>
                <a:latin typeface="Consolas" panose="020B0609020204030204" pitchFamily="49" charset="0"/>
              </a:rPr>
              <a:t>, x))</a:t>
            </a:r>
            <a:br>
              <a:rPr lang="en-US" dirty="0"/>
            </a:br>
            <a:br>
              <a:rPr lang="en-US" dirty="0"/>
            </a:br>
            <a:r>
              <a:rPr lang="en-US" b="0" i="0" dirty="0" err="1">
                <a:solidFill>
                  <a:srgbClr val="000000"/>
                </a:solidFill>
                <a:effectLst/>
                <a:highlight>
                  <a:srgbClr val="FFFFFF"/>
                </a:highlight>
                <a:latin typeface="Consolas" panose="020B0609020204030204" pitchFamily="49" charset="0"/>
              </a:rPr>
              <a:t>plt.scatter</a:t>
            </a:r>
            <a:r>
              <a:rPr lang="en-US" b="0" i="0" dirty="0">
                <a:solidFill>
                  <a:srgbClr val="000000"/>
                </a:solidFill>
                <a:effectLst/>
                <a:highlight>
                  <a:srgbClr val="FFFFFF"/>
                </a:highlight>
                <a:latin typeface="Consolas" panose="020B0609020204030204" pitchFamily="49" charset="0"/>
              </a:rPr>
              <a:t>(x, y)</a:t>
            </a:r>
            <a:br>
              <a:rPr lang="en-US" dirty="0"/>
            </a:br>
            <a:r>
              <a:rPr lang="en-US" b="0" i="0" dirty="0" err="1">
                <a:solidFill>
                  <a:srgbClr val="000000"/>
                </a:solidFill>
                <a:effectLst/>
                <a:highlight>
                  <a:srgbClr val="FFFFFF"/>
                </a:highlight>
                <a:latin typeface="Consolas" panose="020B0609020204030204" pitchFamily="49" charset="0"/>
              </a:rPr>
              <a:t>plt.plot</a:t>
            </a:r>
            <a:r>
              <a:rPr lang="en-US" b="0" i="0" dirty="0">
                <a:solidFill>
                  <a:srgbClr val="000000"/>
                </a:solidFill>
                <a:effectLst/>
                <a:highlight>
                  <a:srgbClr val="FFFFFF"/>
                </a:highlight>
                <a:latin typeface="Consolas" panose="020B0609020204030204" pitchFamily="49" charset="0"/>
              </a:rPr>
              <a:t>(x, </a:t>
            </a:r>
            <a:r>
              <a:rPr lang="en-US" b="0" i="0" dirty="0" err="1">
                <a:solidFill>
                  <a:srgbClr val="000000"/>
                </a:solidFill>
                <a:effectLst/>
                <a:highlight>
                  <a:srgbClr val="FFFFFF"/>
                </a:highlight>
                <a:latin typeface="Consolas" panose="020B0609020204030204" pitchFamily="49" charset="0"/>
              </a:rPr>
              <a:t>mymodel</a:t>
            </a:r>
            <a:r>
              <a:rPr lang="en-US" b="0" i="0" dirty="0">
                <a:solidFill>
                  <a:srgbClr val="000000"/>
                </a:solidFill>
                <a:effectLst/>
                <a:highlight>
                  <a:srgbClr val="FFFFFF"/>
                </a:highlight>
                <a:latin typeface="Consolas" panose="020B0609020204030204" pitchFamily="49" charset="0"/>
              </a:rPr>
              <a:t>)</a:t>
            </a:r>
            <a:br>
              <a:rPr lang="en-US" dirty="0"/>
            </a:br>
            <a:r>
              <a:rPr lang="en-US" b="0" i="0" dirty="0" err="1">
                <a:solidFill>
                  <a:srgbClr val="000000"/>
                </a:solidFill>
                <a:effectLst/>
                <a:highlight>
                  <a:srgbClr val="FFFFFF"/>
                </a:highlight>
                <a:latin typeface="Consolas" panose="020B0609020204030204" pitchFamily="49" charset="0"/>
              </a:rPr>
              <a:t>plt.show</a:t>
            </a:r>
            <a:r>
              <a:rPr lang="en-US" b="0" i="0" dirty="0">
                <a:solidFill>
                  <a:srgbClr val="000000"/>
                </a:solidFill>
                <a:effectLst/>
                <a:highlight>
                  <a:srgbClr val="FFFFFF"/>
                </a:highlight>
                <a:latin typeface="Consolas" panose="020B0609020204030204" pitchFamily="49" charset="0"/>
              </a:rPr>
              <a:t>()</a:t>
            </a:r>
            <a:endParaRPr lang="en-US" dirty="0"/>
          </a:p>
        </p:txBody>
      </p:sp>
    </p:spTree>
    <p:extLst>
      <p:ext uri="{BB962C8B-B14F-4D97-AF65-F5344CB8AC3E}">
        <p14:creationId xmlns:p14="http://schemas.microsoft.com/office/powerpoint/2010/main" val="3758614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BC24C-E34D-DC5B-1FBE-14F590DCB7CA}"/>
              </a:ext>
            </a:extLst>
          </p:cNvPr>
          <p:cNvSpPr>
            <a:spLocks noGrp="1"/>
          </p:cNvSpPr>
          <p:nvPr>
            <p:ph idx="1"/>
          </p:nvPr>
        </p:nvSpPr>
        <p:spPr/>
        <p:txBody>
          <a:bodyPr>
            <a:normAutofit fontScale="92500"/>
          </a:bodyPr>
          <a:lstStyle/>
          <a:p>
            <a:pPr marL="0" indent="0">
              <a:buNone/>
            </a:pP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numpy</a:t>
            </a:r>
            <a:br>
              <a:rPr lang="en-US" dirty="0"/>
            </a:br>
            <a:r>
              <a:rPr lang="en-US" b="0" i="0" dirty="0">
                <a:solidFill>
                  <a:srgbClr val="0000CD"/>
                </a:solidFill>
                <a:effectLst/>
                <a:highlight>
                  <a:srgbClr val="FFFFFF"/>
                </a:highlight>
                <a:latin typeface="Consolas" panose="020B0609020204030204" pitchFamily="49" charset="0"/>
              </a:rPr>
              <a:t>from</a:t>
            </a:r>
            <a:r>
              <a:rPr lang="en-US" b="0" i="0" dirty="0">
                <a:solidFill>
                  <a:srgbClr val="000000"/>
                </a:solidFill>
                <a:effectLst/>
                <a:highlight>
                  <a:srgbClr val="FFFFFF"/>
                </a:highlight>
                <a:latin typeface="Consolas" panose="020B0609020204030204" pitchFamily="49" charset="0"/>
              </a:rPr>
              <a:t> </a:t>
            </a:r>
            <a:r>
              <a:rPr lang="en-US" b="0" i="0" dirty="0" err="1">
                <a:solidFill>
                  <a:srgbClr val="000000"/>
                </a:solidFill>
                <a:effectLst/>
                <a:highlight>
                  <a:srgbClr val="FFFFFF"/>
                </a:highlight>
                <a:latin typeface="Consolas" panose="020B0609020204030204" pitchFamily="49" charset="0"/>
              </a:rPr>
              <a:t>scipy</a:t>
            </a:r>
            <a:r>
              <a:rPr lang="en-US" b="0" i="0" dirty="0">
                <a:solidFill>
                  <a:srgbClr val="000000"/>
                </a:solidFill>
                <a:effectLst/>
                <a:highlight>
                  <a:srgbClr val="FFFFFF"/>
                </a:highlight>
                <a:latin typeface="Consolas" panose="020B0609020204030204" pitchFamily="49" charset="0"/>
              </a:rPr>
              <a:t> </a:t>
            </a:r>
            <a:r>
              <a:rPr lang="en-US" b="0" i="0" dirty="0">
                <a:solidFill>
                  <a:srgbClr val="0000CD"/>
                </a:solidFill>
                <a:effectLst/>
                <a:highlight>
                  <a:srgbClr val="FFFFFF"/>
                </a:highlight>
                <a:latin typeface="Consolas" panose="020B0609020204030204" pitchFamily="49" charset="0"/>
              </a:rPr>
              <a:t>import</a:t>
            </a:r>
            <a:r>
              <a:rPr lang="en-US" b="0" i="0" dirty="0">
                <a:solidFill>
                  <a:srgbClr val="000000"/>
                </a:solidFill>
                <a:effectLst/>
                <a:highlight>
                  <a:srgbClr val="FFFFFF"/>
                </a:highlight>
                <a:latin typeface="Consolas" panose="020B0609020204030204" pitchFamily="49" charset="0"/>
              </a:rPr>
              <a:t> stats</a:t>
            </a:r>
            <a:br>
              <a:rPr lang="en-US" dirty="0"/>
            </a:br>
            <a:br>
              <a:rPr lang="en-US" dirty="0"/>
            </a:br>
            <a:r>
              <a:rPr lang="en-US" b="0" i="0" dirty="0">
                <a:solidFill>
                  <a:srgbClr val="000000"/>
                </a:solidFill>
                <a:effectLst/>
                <a:highlight>
                  <a:srgbClr val="FFFFFF"/>
                </a:highlight>
                <a:latin typeface="Consolas" panose="020B0609020204030204" pitchFamily="49" charset="0"/>
              </a:rPr>
              <a:t>x = [</a:t>
            </a:r>
            <a:r>
              <a:rPr lang="en-US" b="0" i="0" dirty="0">
                <a:solidFill>
                  <a:srgbClr val="FF0000"/>
                </a:solidFill>
                <a:effectLst/>
                <a:highlight>
                  <a:srgbClr val="FFFFFF"/>
                </a:highlight>
                <a:latin typeface="Consolas" panose="020B0609020204030204" pitchFamily="49" charset="0"/>
              </a:rPr>
              <a:t>89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29</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40</a:t>
            </a:r>
            <a:r>
              <a:rPr lang="en-US" b="0" i="0" dirty="0">
                <a:solidFill>
                  <a:srgbClr val="000000"/>
                </a:solidFill>
                <a:effectLst/>
                <a:highlight>
                  <a:srgbClr val="FFFFFF"/>
                </a:highlight>
                <a:latin typeface="Consolas" panose="020B0609020204030204" pitchFamily="49" charset="0"/>
              </a:rPr>
              <a:t>]</a:t>
            </a:r>
            <a:br>
              <a:rPr lang="en-US" dirty="0"/>
            </a:br>
            <a:r>
              <a:rPr lang="en-US" b="0" i="0" dirty="0">
                <a:solidFill>
                  <a:srgbClr val="000000"/>
                </a:solidFill>
                <a:effectLst/>
                <a:highlight>
                  <a:srgbClr val="FFFFFF"/>
                </a:highlight>
                <a:latin typeface="Consolas" panose="020B0609020204030204" pitchFamily="49" charset="0"/>
              </a:rPr>
              <a:t>y = [</a:t>
            </a:r>
            <a:r>
              <a:rPr lang="en-US" b="0" i="0" dirty="0">
                <a:solidFill>
                  <a:srgbClr val="FF0000"/>
                </a:solidFill>
                <a:effectLst/>
                <a:highlight>
                  <a:srgbClr val="FFFFFF"/>
                </a:highlight>
                <a:latin typeface="Consolas" panose="020B0609020204030204" pitchFamily="49" charset="0"/>
              </a:rPr>
              <a:t>21</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67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95</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72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34</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90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33</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38</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20</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56</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2</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47</a:t>
            </a:r>
            <a:r>
              <a:rPr lang="en-US" b="0" i="0" dirty="0">
                <a:solidFill>
                  <a:srgbClr val="000000"/>
                </a:solidFill>
                <a:effectLst/>
                <a:highlight>
                  <a:srgbClr val="FFFFFF"/>
                </a:highlight>
                <a:latin typeface="Consolas" panose="020B0609020204030204" pitchFamily="49" charset="0"/>
              </a:rPr>
              <a:t>,</a:t>
            </a:r>
            <a:r>
              <a:rPr lang="en-US" b="0" i="0" dirty="0">
                <a:solidFill>
                  <a:srgbClr val="FF0000"/>
                </a:solidFill>
                <a:effectLst/>
                <a:highlight>
                  <a:srgbClr val="FFFFFF"/>
                </a:highlight>
                <a:latin typeface="Consolas" panose="020B0609020204030204" pitchFamily="49" charset="0"/>
              </a:rPr>
              <a:t>15</a:t>
            </a:r>
            <a:r>
              <a:rPr lang="en-US" b="0" i="0" dirty="0">
                <a:solidFill>
                  <a:srgbClr val="000000"/>
                </a:solidFill>
                <a:effectLst/>
                <a:highlight>
                  <a:srgbClr val="FFFFFF"/>
                </a:highlight>
                <a:latin typeface="Consolas" panose="020B0609020204030204" pitchFamily="49" charset="0"/>
              </a:rPr>
              <a:t>]</a:t>
            </a:r>
            <a:br>
              <a:rPr lang="en-US" dirty="0"/>
            </a:br>
            <a:br>
              <a:rPr lang="en-US" dirty="0"/>
            </a:br>
            <a:r>
              <a:rPr lang="en-US" b="0" i="0" dirty="0">
                <a:solidFill>
                  <a:srgbClr val="000000"/>
                </a:solidFill>
                <a:effectLst/>
                <a:highlight>
                  <a:srgbClr val="FFFFFF"/>
                </a:highlight>
                <a:latin typeface="Consolas" panose="020B0609020204030204" pitchFamily="49" charset="0"/>
              </a:rPr>
              <a:t>slope, intercept, r, p, </a:t>
            </a:r>
            <a:r>
              <a:rPr lang="en-US" b="0" i="0" dirty="0" err="1">
                <a:solidFill>
                  <a:srgbClr val="000000"/>
                </a:solidFill>
                <a:effectLst/>
                <a:highlight>
                  <a:srgbClr val="FFFFFF"/>
                </a:highlight>
                <a:latin typeface="Consolas" panose="020B0609020204030204" pitchFamily="49" charset="0"/>
              </a:rPr>
              <a:t>std_err</a:t>
            </a:r>
            <a:r>
              <a:rPr lang="en-US" b="0" i="0" dirty="0">
                <a:solidFill>
                  <a:srgbClr val="000000"/>
                </a:solidFill>
                <a:effectLst/>
                <a:highlight>
                  <a:srgbClr val="FFFFFF"/>
                </a:highlight>
                <a:latin typeface="Consolas" panose="020B0609020204030204" pitchFamily="49" charset="0"/>
              </a:rPr>
              <a:t> = </a:t>
            </a:r>
            <a:r>
              <a:rPr lang="en-US" b="0" i="0" dirty="0" err="1">
                <a:solidFill>
                  <a:srgbClr val="000000"/>
                </a:solidFill>
                <a:effectLst/>
                <a:highlight>
                  <a:srgbClr val="FFFFFF"/>
                </a:highlight>
                <a:latin typeface="Consolas" panose="020B0609020204030204" pitchFamily="49" charset="0"/>
              </a:rPr>
              <a:t>stats.linregress</a:t>
            </a:r>
            <a:r>
              <a:rPr lang="en-US" b="0" i="0" dirty="0">
                <a:solidFill>
                  <a:srgbClr val="000000"/>
                </a:solidFill>
                <a:effectLst/>
                <a:highlight>
                  <a:srgbClr val="FFFFFF"/>
                </a:highlight>
                <a:latin typeface="Consolas" panose="020B0609020204030204" pitchFamily="49" charset="0"/>
              </a:rPr>
              <a:t>(x, y)</a:t>
            </a:r>
            <a:br>
              <a:rPr lang="en-US" dirty="0"/>
            </a:br>
            <a:br>
              <a:rPr lang="en-US" dirty="0"/>
            </a:br>
            <a:r>
              <a:rPr lang="en-US" b="0" i="0" dirty="0">
                <a:solidFill>
                  <a:srgbClr val="0000CD"/>
                </a:solidFill>
                <a:effectLst/>
                <a:highlight>
                  <a:srgbClr val="FFFFFF"/>
                </a:highlight>
                <a:latin typeface="Consolas" panose="020B0609020204030204" pitchFamily="49" charset="0"/>
              </a:rPr>
              <a:t>print</a:t>
            </a:r>
            <a:r>
              <a:rPr lang="en-US" b="0" i="0" dirty="0">
                <a:solidFill>
                  <a:srgbClr val="000000"/>
                </a:solidFill>
                <a:effectLst/>
                <a:highlight>
                  <a:srgbClr val="FFFFFF"/>
                </a:highlight>
                <a:latin typeface="Consolas" panose="020B0609020204030204" pitchFamily="49" charset="0"/>
              </a:rPr>
              <a:t>(r)</a:t>
            </a:r>
          </a:p>
        </p:txBody>
      </p:sp>
      <p:sp>
        <p:nvSpPr>
          <p:cNvPr id="4" name="Rectangle 1">
            <a:extLst>
              <a:ext uri="{FF2B5EF4-FFF2-40B4-BE49-F238E27FC236}">
                <a16:creationId xmlns:a16="http://schemas.microsoft.com/office/drawing/2014/main" id="{5348EC83-DC2D-9EC8-FFA7-3FEDDADC26BD}"/>
              </a:ext>
            </a:extLst>
          </p:cNvPr>
          <p:cNvSpPr>
            <a:spLocks noGrp="1" noChangeArrowheads="1"/>
          </p:cNvSpPr>
          <p:nvPr>
            <p:ph type="title"/>
          </p:nvPr>
        </p:nvSpPr>
        <p:spPr bwMode="auto">
          <a:xfrm>
            <a:off x="1371600" y="1181915"/>
            <a:ext cx="51972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effectLst/>
                <a:latin typeface="Consolas" panose="020B0609020204030204" pitchFamily="49" charset="0"/>
              </a:rPr>
              <a:t>r</a:t>
            </a:r>
            <a:r>
              <a:rPr kumimoji="0" lang="en-US" altLang="en-US" sz="2400" i="0" u="none" strike="noStrike" cap="none" normalizeH="0" baseline="0" dirty="0">
                <a:ln>
                  <a:noFill/>
                </a:ln>
                <a:effectLst/>
                <a:latin typeface="Verdana" panose="020B0604030504040204" pitchFamily="34" charset="0"/>
              </a:rPr>
              <a:t> for relationship?</a:t>
            </a:r>
            <a:r>
              <a:rPr kumimoji="0" lang="en-US" altLang="en-US" sz="2400" i="0" u="none" strike="noStrike" cap="none" normalizeH="0" baseline="0" dirty="0">
                <a:ln>
                  <a:noFill/>
                </a:ln>
                <a:effectLst/>
              </a:rPr>
              <a:t> </a:t>
            </a:r>
            <a:endParaRPr kumimoji="0" lang="en-US" altLang="en-US" sz="240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050590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D98EA2EE-BA31-2769-8CCD-A49015D54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371" y="-119744"/>
            <a:ext cx="10994572" cy="53312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BE4E03-F917-CA5A-A90D-B2D557C34B5C}"/>
              </a:ext>
            </a:extLst>
          </p:cNvPr>
          <p:cNvSpPr txBox="1"/>
          <p:nvPr/>
        </p:nvSpPr>
        <p:spPr>
          <a:xfrm>
            <a:off x="685799" y="5334977"/>
            <a:ext cx="10787743" cy="830997"/>
          </a:xfrm>
          <a:prstGeom prst="rect">
            <a:avLst/>
          </a:prstGeom>
          <a:noFill/>
        </p:spPr>
        <p:txBody>
          <a:bodyPr wrap="square">
            <a:spAutoFit/>
          </a:bodyPr>
          <a:lstStyle/>
          <a:p>
            <a:r>
              <a:rPr lang="en-US" sz="2400" dirty="0"/>
              <a:t>The result: 0.013 indicates a very bad relationship, and tells us that this data set is not suitable for linear regression.</a:t>
            </a:r>
          </a:p>
        </p:txBody>
      </p:sp>
    </p:spTree>
    <p:extLst>
      <p:ext uri="{BB962C8B-B14F-4D97-AF65-F5344CB8AC3E}">
        <p14:creationId xmlns:p14="http://schemas.microsoft.com/office/powerpoint/2010/main" val="1752063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BFDB-FB94-51B3-9B56-2A07932B05B1}"/>
              </a:ext>
            </a:extLst>
          </p:cNvPr>
          <p:cNvSpPr>
            <a:spLocks noGrp="1"/>
          </p:cNvSpPr>
          <p:nvPr>
            <p:ph type="title"/>
          </p:nvPr>
        </p:nvSpPr>
        <p:spPr/>
        <p:txBody>
          <a:bodyPr/>
          <a:lstStyle/>
          <a:p>
            <a:r>
              <a:rPr lang="en-US" b="1" i="0" dirty="0">
                <a:solidFill>
                  <a:srgbClr val="273239"/>
                </a:solidFill>
                <a:effectLst/>
                <a:highlight>
                  <a:srgbClr val="FFFFFF"/>
                </a:highlight>
                <a:latin typeface="Nunito" pitchFamily="2" charset="0"/>
              </a:rPr>
              <a:t>Evaluation Metrics for Linear Regression</a:t>
            </a:r>
            <a:endParaRPr lang="en-US" dirty="0"/>
          </a:p>
        </p:txBody>
      </p:sp>
      <p:sp>
        <p:nvSpPr>
          <p:cNvPr id="3" name="Text Placeholder 2">
            <a:extLst>
              <a:ext uri="{FF2B5EF4-FFF2-40B4-BE49-F238E27FC236}">
                <a16:creationId xmlns:a16="http://schemas.microsoft.com/office/drawing/2014/main" id="{1F0144B2-D25A-F680-1EC0-2711FDA056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77888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58A88-B4EC-BF57-89BD-E431D7E6D5C1}"/>
              </a:ext>
            </a:extLst>
          </p:cNvPr>
          <p:cNvSpPr>
            <a:spLocks noGrp="1"/>
          </p:cNvSpPr>
          <p:nvPr>
            <p:ph type="title"/>
          </p:nvPr>
        </p:nvSpPr>
        <p:spPr>
          <a:xfrm>
            <a:off x="576942" y="0"/>
            <a:ext cx="10602686" cy="1234440"/>
          </a:xfrm>
        </p:spPr>
        <p:txBody>
          <a:bodyPr>
            <a:normAutofit/>
          </a:bodyPr>
          <a:lstStyle/>
          <a:p>
            <a:r>
              <a:rPr lang="en-US" b="1" i="0" dirty="0">
                <a:solidFill>
                  <a:srgbClr val="273239"/>
                </a:solidFill>
                <a:effectLst/>
                <a:highlight>
                  <a:srgbClr val="FFFFFF"/>
                </a:highlight>
                <a:latin typeface="Nunito" pitchFamily="2" charset="0"/>
              </a:rPr>
              <a:t>Metrics for Linear Regression</a:t>
            </a:r>
            <a:br>
              <a:rPr lang="en-US" b="1" i="0" dirty="0">
                <a:solidFill>
                  <a:srgbClr val="273239"/>
                </a:solidFill>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2CEE82BF-5231-130C-AC33-2378A47A1229}"/>
              </a:ext>
            </a:extLst>
          </p:cNvPr>
          <p:cNvSpPr>
            <a:spLocks noGrp="1"/>
          </p:cNvSpPr>
          <p:nvPr>
            <p:ph idx="1"/>
          </p:nvPr>
        </p:nvSpPr>
        <p:spPr>
          <a:xfrm>
            <a:off x="740227" y="1234440"/>
            <a:ext cx="11038116" cy="5323113"/>
          </a:xfrm>
        </p:spPr>
        <p:txBody>
          <a:bodyPr>
            <a:normAutofit/>
          </a:bodyPr>
          <a:lstStyle/>
          <a:p>
            <a:pPr marL="0" indent="0" algn="l" rtl="0" fontAlgn="base">
              <a:buNone/>
            </a:pPr>
            <a:r>
              <a:rPr lang="en-US" b="0" i="0" dirty="0">
                <a:solidFill>
                  <a:srgbClr val="273239"/>
                </a:solidFill>
                <a:effectLst/>
                <a:highlight>
                  <a:srgbClr val="FFFFFF"/>
                </a:highlight>
                <a:latin typeface="Nunito" pitchFamily="2" charset="0"/>
              </a:rPr>
              <a:t>A variety of </a:t>
            </a:r>
            <a:r>
              <a:rPr lang="en-US" b="0" i="0" u="sng" dirty="0">
                <a:solidFill>
                  <a:srgbClr val="273239"/>
                </a:solidFill>
                <a:effectLst/>
                <a:highlight>
                  <a:srgbClr val="FFFFFF"/>
                </a:highlight>
                <a:latin typeface="Nunito" pitchFamily="2" charset="0"/>
                <a:hlinkClick r:id="rId2"/>
              </a:rPr>
              <a:t>evaluation measures</a:t>
            </a:r>
            <a:r>
              <a:rPr lang="en-US" b="0" i="0" dirty="0">
                <a:solidFill>
                  <a:srgbClr val="273239"/>
                </a:solidFill>
                <a:effectLst/>
                <a:highlight>
                  <a:srgbClr val="FFFFFF"/>
                </a:highlight>
                <a:latin typeface="Nunito" pitchFamily="2" charset="0"/>
              </a:rPr>
              <a:t> can be used to determine the strength of any linear regression model. These assessment metrics often give an indication of how well the model is producing the observed outputs.</a:t>
            </a:r>
          </a:p>
          <a:p>
            <a:pPr marL="0" indent="0" algn="l" rtl="0" fontAlgn="base">
              <a:buNone/>
            </a:pPr>
            <a:r>
              <a:rPr lang="en-US" b="0" i="0" dirty="0">
                <a:solidFill>
                  <a:srgbClr val="273239"/>
                </a:solidFill>
                <a:effectLst/>
                <a:highlight>
                  <a:srgbClr val="FFFFFF"/>
                </a:highlight>
                <a:latin typeface="Nunito" pitchFamily="2" charset="0"/>
              </a:rPr>
              <a:t>The most common measurements are:</a:t>
            </a:r>
          </a:p>
          <a:p>
            <a:pPr lvl="1"/>
            <a:r>
              <a:rPr lang="en-US" b="1" i="0" dirty="0">
                <a:effectLst/>
                <a:highlight>
                  <a:srgbClr val="FFFFFF"/>
                </a:highlight>
                <a:latin typeface="Nunito" pitchFamily="2" charset="0"/>
              </a:rPr>
              <a:t>Mean Square Error (MSE)</a:t>
            </a:r>
          </a:p>
          <a:p>
            <a:pPr lvl="1"/>
            <a:r>
              <a:rPr lang="en-US" b="1" i="0" dirty="0">
                <a:effectLst/>
                <a:highlight>
                  <a:srgbClr val="FFFFFF"/>
                </a:highlight>
                <a:latin typeface="Nunito" pitchFamily="2" charset="0"/>
              </a:rPr>
              <a:t>Mean Absolute Error (MAE)</a:t>
            </a:r>
          </a:p>
          <a:p>
            <a:pPr lvl="1"/>
            <a:r>
              <a:rPr lang="en-US" b="1" i="0" dirty="0">
                <a:effectLst/>
                <a:highlight>
                  <a:srgbClr val="FFFFFF"/>
                </a:highlight>
                <a:latin typeface="Nunito" pitchFamily="2" charset="0"/>
              </a:rPr>
              <a:t>Root Mean Squared Error (RMSE)</a:t>
            </a:r>
          </a:p>
          <a:p>
            <a:pPr lvl="1"/>
            <a:r>
              <a:rPr lang="en-US" b="1" dirty="0">
                <a:highlight>
                  <a:srgbClr val="FFFFFF"/>
                </a:highlight>
                <a:latin typeface="Nunito" pitchFamily="2" charset="0"/>
                <a:hlinkClick r:id="rId3">
                  <a:extLst>
                    <a:ext uri="{A12FA001-AC4F-418D-AE19-62706E023703}">
                      <ahyp:hlinkClr xmlns:ahyp="http://schemas.microsoft.com/office/drawing/2018/hyperlinkcolor" val="tx"/>
                    </a:ext>
                  </a:extLst>
                </a:hlinkClick>
              </a:rPr>
              <a:t>Coefficient of Determination</a:t>
            </a:r>
            <a:r>
              <a:rPr lang="en-US" b="1" dirty="0">
                <a:highlight>
                  <a:srgbClr val="FFFFFF"/>
                </a:highlight>
                <a:latin typeface="Nunito" pitchFamily="2" charset="0"/>
              </a:rPr>
              <a:t> </a:t>
            </a:r>
            <a:r>
              <a:rPr lang="en-US" b="1" i="0" dirty="0">
                <a:effectLst/>
                <a:highlight>
                  <a:srgbClr val="FFFFFF"/>
                </a:highlight>
                <a:latin typeface="Nunito" pitchFamily="2" charset="0"/>
              </a:rPr>
              <a:t>(R-squared)</a:t>
            </a:r>
          </a:p>
          <a:p>
            <a:pPr lvl="1"/>
            <a:r>
              <a:rPr lang="en-US" b="1" i="0" dirty="0">
                <a:effectLst/>
                <a:highlight>
                  <a:srgbClr val="FFFFFF"/>
                </a:highlight>
                <a:latin typeface="Nunito" pitchFamily="2" charset="0"/>
              </a:rPr>
              <a:t>Adjusted R-Squared Error</a:t>
            </a:r>
          </a:p>
          <a:p>
            <a:endParaRPr lang="en-US" dirty="0"/>
          </a:p>
        </p:txBody>
      </p:sp>
    </p:spTree>
    <p:extLst>
      <p:ext uri="{BB962C8B-B14F-4D97-AF65-F5344CB8AC3E}">
        <p14:creationId xmlns:p14="http://schemas.microsoft.com/office/powerpoint/2010/main" val="3453913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222B-D374-F447-C968-8CCAF2E8CFC7}"/>
              </a:ext>
            </a:extLst>
          </p:cNvPr>
          <p:cNvSpPr>
            <a:spLocks noGrp="1"/>
          </p:cNvSpPr>
          <p:nvPr>
            <p:ph type="title"/>
          </p:nvPr>
        </p:nvSpPr>
        <p:spPr>
          <a:xfrm>
            <a:off x="1230086" y="169164"/>
            <a:ext cx="10241280" cy="1234440"/>
          </a:xfrm>
        </p:spPr>
        <p:txBody>
          <a:bodyPr/>
          <a:lstStyle/>
          <a:p>
            <a:r>
              <a:rPr lang="en-US" b="1" i="0" dirty="0">
                <a:solidFill>
                  <a:srgbClr val="273239"/>
                </a:solidFill>
                <a:effectLst/>
                <a:highlight>
                  <a:srgbClr val="FFFFFF"/>
                </a:highlight>
                <a:latin typeface="Nunito" pitchFamily="2" charset="0"/>
              </a:rPr>
              <a:t>Mean Square Error (MSE)</a:t>
            </a:r>
            <a:br>
              <a:rPr lang="en-US" b="1" i="0" dirty="0">
                <a:solidFill>
                  <a:srgbClr val="273239"/>
                </a:solidFill>
                <a:effectLst/>
                <a:highlight>
                  <a:srgbClr val="FFFFFF"/>
                </a:highlight>
                <a:latin typeface="Nunito" pitchFamily="2" charset="0"/>
              </a:rPr>
            </a:br>
            <a:endParaRPr lang="en-US" dirty="0"/>
          </a:p>
        </p:txBody>
      </p:sp>
      <p:pic>
        <p:nvPicPr>
          <p:cNvPr id="11" name="Picture 10">
            <a:extLst>
              <a:ext uri="{FF2B5EF4-FFF2-40B4-BE49-F238E27FC236}">
                <a16:creationId xmlns:a16="http://schemas.microsoft.com/office/drawing/2014/main" id="{F8DF212F-423E-9488-A529-474E0B5209E5}"/>
              </a:ext>
            </a:extLst>
          </p:cNvPr>
          <p:cNvPicPr>
            <a:picLocks noChangeAspect="1"/>
          </p:cNvPicPr>
          <p:nvPr/>
        </p:nvPicPr>
        <p:blipFill rotWithShape="1">
          <a:blip r:embed="rId2"/>
          <a:srcRect t="16985" r="2321" b="-1"/>
          <a:stretch/>
        </p:blipFill>
        <p:spPr>
          <a:xfrm>
            <a:off x="283029" y="1164771"/>
            <a:ext cx="11908971" cy="5693229"/>
          </a:xfrm>
          <a:prstGeom prst="rect">
            <a:avLst/>
          </a:prstGeom>
        </p:spPr>
      </p:pic>
    </p:spTree>
    <p:extLst>
      <p:ext uri="{BB962C8B-B14F-4D97-AF65-F5344CB8AC3E}">
        <p14:creationId xmlns:p14="http://schemas.microsoft.com/office/powerpoint/2010/main" val="184789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0D92-CAA2-E84F-9ACB-E7C2D37665FE}"/>
              </a:ext>
            </a:extLst>
          </p:cNvPr>
          <p:cNvSpPr>
            <a:spLocks noGrp="1"/>
          </p:cNvSpPr>
          <p:nvPr>
            <p:ph type="title"/>
          </p:nvPr>
        </p:nvSpPr>
        <p:spPr>
          <a:xfrm>
            <a:off x="1371600" y="24384"/>
            <a:ext cx="10241280" cy="1234440"/>
          </a:xfrm>
        </p:spPr>
        <p:txBody>
          <a:bodyPr/>
          <a:lstStyle/>
          <a:p>
            <a:r>
              <a:rPr lang="en-US" b="1" i="0" dirty="0">
                <a:solidFill>
                  <a:srgbClr val="273239"/>
                </a:solidFill>
                <a:effectLst/>
                <a:highlight>
                  <a:srgbClr val="FFFFFF"/>
                </a:highlight>
                <a:latin typeface="Nunito" pitchFamily="2" charset="0"/>
              </a:rPr>
              <a:t>Mean Absolute Error (MAE)</a:t>
            </a:r>
            <a:br>
              <a:rPr lang="en-US" b="1" i="0" dirty="0">
                <a:solidFill>
                  <a:srgbClr val="273239"/>
                </a:solidFill>
                <a:effectLst/>
                <a:highlight>
                  <a:srgbClr val="FFFFFF"/>
                </a:highlight>
                <a:latin typeface="Nunito" pitchFamily="2" charset="0"/>
              </a:rPr>
            </a:br>
            <a:endParaRPr lang="en-US" dirty="0"/>
          </a:p>
        </p:txBody>
      </p:sp>
      <p:pic>
        <p:nvPicPr>
          <p:cNvPr id="11" name="Picture 10">
            <a:extLst>
              <a:ext uri="{FF2B5EF4-FFF2-40B4-BE49-F238E27FC236}">
                <a16:creationId xmlns:a16="http://schemas.microsoft.com/office/drawing/2014/main" id="{D4FF627C-9E08-6F69-41BB-7DAA43E9FD0F}"/>
              </a:ext>
            </a:extLst>
          </p:cNvPr>
          <p:cNvPicPr>
            <a:picLocks noChangeAspect="1"/>
          </p:cNvPicPr>
          <p:nvPr/>
        </p:nvPicPr>
        <p:blipFill rotWithShape="1">
          <a:blip r:embed="rId3"/>
          <a:srcRect t="13333"/>
          <a:stretch/>
        </p:blipFill>
        <p:spPr>
          <a:xfrm>
            <a:off x="0" y="914400"/>
            <a:ext cx="12192000" cy="5943600"/>
          </a:xfrm>
          <a:prstGeom prst="rect">
            <a:avLst/>
          </a:prstGeom>
        </p:spPr>
      </p:pic>
    </p:spTree>
    <p:extLst>
      <p:ext uri="{BB962C8B-B14F-4D97-AF65-F5344CB8AC3E}">
        <p14:creationId xmlns:p14="http://schemas.microsoft.com/office/powerpoint/2010/main" val="2202768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3EE5C-839D-5CFE-ED9E-8AFBE44B22F6}"/>
              </a:ext>
            </a:extLst>
          </p:cNvPr>
          <p:cNvSpPr>
            <a:spLocks noGrp="1"/>
          </p:cNvSpPr>
          <p:nvPr>
            <p:ph type="title"/>
          </p:nvPr>
        </p:nvSpPr>
        <p:spPr>
          <a:xfrm>
            <a:off x="424543" y="65043"/>
            <a:ext cx="11342914" cy="1234440"/>
          </a:xfrm>
        </p:spPr>
        <p:txBody>
          <a:bodyPr>
            <a:normAutofit/>
          </a:bodyPr>
          <a:lstStyle/>
          <a:p>
            <a:r>
              <a:rPr lang="en-US" b="1" i="0" dirty="0">
                <a:solidFill>
                  <a:srgbClr val="273239"/>
                </a:solidFill>
                <a:effectLst/>
                <a:highlight>
                  <a:srgbClr val="FFFFFF"/>
                </a:highlight>
                <a:latin typeface="Nunito" pitchFamily="2" charset="0"/>
              </a:rPr>
              <a:t>Root Mean Squared Error (RMSE)</a:t>
            </a:r>
            <a:br>
              <a:rPr lang="en-US" b="1" i="0" dirty="0">
                <a:solidFill>
                  <a:srgbClr val="273239"/>
                </a:solidFill>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71393AF3-A892-068D-A3B1-4900236644A1}"/>
              </a:ext>
            </a:extLst>
          </p:cNvPr>
          <p:cNvSpPr>
            <a:spLocks noGrp="1"/>
          </p:cNvSpPr>
          <p:nvPr>
            <p:ph idx="1"/>
          </p:nvPr>
        </p:nvSpPr>
        <p:spPr>
          <a:xfrm>
            <a:off x="490968" y="882178"/>
            <a:ext cx="11156746" cy="3959352"/>
          </a:xfrm>
        </p:spPr>
        <p:txBody>
          <a:bodyPr/>
          <a:lstStyle/>
          <a:p>
            <a:pPr marL="0" indent="0" algn="just">
              <a:buNone/>
            </a:pPr>
            <a:r>
              <a:rPr lang="en-US" b="0" i="0" dirty="0">
                <a:solidFill>
                  <a:srgbClr val="273239"/>
                </a:solidFill>
                <a:effectLst/>
                <a:highlight>
                  <a:srgbClr val="FFFFFF"/>
                </a:highlight>
                <a:latin typeface="Nunito" pitchFamily="2" charset="0"/>
              </a:rPr>
              <a:t>The square root of the residuals’ variance is the </a:t>
            </a:r>
            <a:r>
              <a:rPr lang="en-US" b="0" i="0" u="sng" dirty="0">
                <a:effectLst/>
                <a:highlight>
                  <a:srgbClr val="FFFFFF"/>
                </a:highlight>
                <a:latin typeface="Nunito" pitchFamily="2" charset="0"/>
                <a:hlinkClick r:id="rId2"/>
              </a:rPr>
              <a:t>Root Mean Squared Error</a:t>
            </a:r>
            <a:r>
              <a:rPr lang="en-US" b="0" i="0" dirty="0">
                <a:solidFill>
                  <a:srgbClr val="273239"/>
                </a:solidFill>
                <a:effectLst/>
                <a:highlight>
                  <a:srgbClr val="FFFFFF"/>
                </a:highlight>
                <a:latin typeface="Nunito" pitchFamily="2" charset="0"/>
              </a:rPr>
              <a:t>. It describes how well the observed data points match the expected values, or the model’s absolute fit to the data.</a:t>
            </a:r>
            <a:endParaRPr lang="en-US" dirty="0"/>
          </a:p>
        </p:txBody>
      </p:sp>
      <p:pic>
        <p:nvPicPr>
          <p:cNvPr id="5" name="Picture 4">
            <a:extLst>
              <a:ext uri="{FF2B5EF4-FFF2-40B4-BE49-F238E27FC236}">
                <a16:creationId xmlns:a16="http://schemas.microsoft.com/office/drawing/2014/main" id="{73481194-C702-CFF6-7B93-7C1E80B226AE}"/>
              </a:ext>
            </a:extLst>
          </p:cNvPr>
          <p:cNvPicPr>
            <a:picLocks noChangeAspect="1"/>
          </p:cNvPicPr>
          <p:nvPr/>
        </p:nvPicPr>
        <p:blipFill rotWithShape="1">
          <a:blip r:embed="rId3"/>
          <a:srcRect b="52687"/>
          <a:stretch/>
        </p:blipFill>
        <p:spPr>
          <a:xfrm>
            <a:off x="424543" y="2233966"/>
            <a:ext cx="10896600" cy="2390068"/>
          </a:xfrm>
          <a:prstGeom prst="rect">
            <a:avLst/>
          </a:prstGeom>
        </p:spPr>
      </p:pic>
      <p:sp>
        <p:nvSpPr>
          <p:cNvPr id="7" name="TextBox 6">
            <a:extLst>
              <a:ext uri="{FF2B5EF4-FFF2-40B4-BE49-F238E27FC236}">
                <a16:creationId xmlns:a16="http://schemas.microsoft.com/office/drawing/2014/main" id="{2DC91682-24F5-6C11-1938-BD456B0DB8AE}"/>
              </a:ext>
            </a:extLst>
          </p:cNvPr>
          <p:cNvSpPr txBox="1"/>
          <p:nvPr/>
        </p:nvSpPr>
        <p:spPr>
          <a:xfrm>
            <a:off x="424543" y="5058500"/>
            <a:ext cx="11156746" cy="1200329"/>
          </a:xfrm>
          <a:prstGeom prst="rect">
            <a:avLst/>
          </a:prstGeom>
          <a:noFill/>
        </p:spPr>
        <p:txBody>
          <a:bodyPr wrap="square">
            <a:spAutoFit/>
          </a:bodyPr>
          <a:lstStyle/>
          <a:p>
            <a:pPr algn="just"/>
            <a:r>
              <a:rPr lang="en-US" sz="2400" b="0" i="0" dirty="0">
                <a:solidFill>
                  <a:srgbClr val="273239"/>
                </a:solidFill>
                <a:effectLst/>
                <a:highlight>
                  <a:srgbClr val="FFFFFF"/>
                </a:highlight>
                <a:latin typeface="Nunito" pitchFamily="2" charset="0"/>
              </a:rPr>
              <a:t>RSME is not as good of a metric as R-squared. Root Mean Squared Error can fluctuate when the units of the variables vary since its value is dependent on the variables’ units (it is not a normalized measure).</a:t>
            </a:r>
            <a:endParaRPr lang="en-US" sz="2400" dirty="0"/>
          </a:p>
        </p:txBody>
      </p:sp>
    </p:spTree>
    <p:extLst>
      <p:ext uri="{BB962C8B-B14F-4D97-AF65-F5344CB8AC3E}">
        <p14:creationId xmlns:p14="http://schemas.microsoft.com/office/powerpoint/2010/main" val="132373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135C2-E901-4445-4E72-C95D12EAEC0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4496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9A411-E71B-9005-68D3-2BDCD828F820}"/>
              </a:ext>
            </a:extLst>
          </p:cNvPr>
          <p:cNvSpPr>
            <a:spLocks noGrp="1"/>
          </p:cNvSpPr>
          <p:nvPr>
            <p:ph type="title"/>
          </p:nvPr>
        </p:nvSpPr>
        <p:spPr/>
        <p:txBody>
          <a:bodyPr/>
          <a:lstStyle/>
          <a:p>
            <a:r>
              <a:rPr lang="en-US" dirty="0"/>
              <a:t>Goal of Linear Regression</a:t>
            </a:r>
            <a:br>
              <a:rPr lang="en-US" dirty="0"/>
            </a:br>
            <a:endParaRPr lang="en-US" dirty="0"/>
          </a:p>
        </p:txBody>
      </p:sp>
      <p:sp>
        <p:nvSpPr>
          <p:cNvPr id="3" name="Content Placeholder 2">
            <a:extLst>
              <a:ext uri="{FF2B5EF4-FFF2-40B4-BE49-F238E27FC236}">
                <a16:creationId xmlns:a16="http://schemas.microsoft.com/office/drawing/2014/main" id="{75BB2F4B-2CA1-B2D8-62ED-04AC50858016}"/>
              </a:ext>
            </a:extLst>
          </p:cNvPr>
          <p:cNvSpPr>
            <a:spLocks noGrp="1"/>
          </p:cNvSpPr>
          <p:nvPr>
            <p:ph idx="1"/>
          </p:nvPr>
        </p:nvSpPr>
        <p:spPr>
          <a:xfrm>
            <a:off x="805543" y="2112264"/>
            <a:ext cx="10807337" cy="3959352"/>
          </a:xfrm>
        </p:spPr>
        <p:txBody>
          <a:bodyPr/>
          <a:lstStyle/>
          <a:p>
            <a:pPr marL="0" indent="0" algn="l" fontAlgn="base">
              <a:buNone/>
            </a:pPr>
            <a:r>
              <a:rPr lang="en-US" b="1" dirty="0">
                <a:solidFill>
                  <a:srgbClr val="273239"/>
                </a:solidFill>
                <a:highlight>
                  <a:srgbClr val="FFFFFF"/>
                </a:highlight>
                <a:latin typeface="Nunito" pitchFamily="2" charset="0"/>
              </a:rPr>
              <a:t>To </a:t>
            </a:r>
            <a:r>
              <a:rPr lang="en-US" b="1" i="0" dirty="0">
                <a:solidFill>
                  <a:srgbClr val="273239"/>
                </a:solidFill>
                <a:effectLst/>
                <a:highlight>
                  <a:srgbClr val="FFFFFF"/>
                </a:highlight>
                <a:latin typeface="Nunito" pitchFamily="2" charset="0"/>
              </a:rPr>
              <a:t>find the best Fit Line equation that can predict the values based on the independent variables.</a:t>
            </a:r>
          </a:p>
          <a:p>
            <a:pPr algn="just" rtl="0" fontAlgn="base"/>
            <a:r>
              <a:rPr lang="en-US" b="0" i="0" dirty="0">
                <a:solidFill>
                  <a:srgbClr val="273239"/>
                </a:solidFill>
                <a:effectLst/>
                <a:highlight>
                  <a:srgbClr val="FFFFFF"/>
                </a:highlight>
                <a:latin typeface="Nunito" pitchFamily="2" charset="0"/>
              </a:rPr>
              <a:t>In regression set of records are present with X and Y values and these values are used to learn a function so if you want to predict Y from an unknown X this learned function can be used. In regression we have to find the value of Y, So, a function is required that predicts continuous Y in the case of regression given X as independent features.</a:t>
            </a:r>
          </a:p>
          <a:p>
            <a:endParaRPr lang="en-US" dirty="0"/>
          </a:p>
        </p:txBody>
      </p:sp>
    </p:spTree>
    <p:extLst>
      <p:ext uri="{BB962C8B-B14F-4D97-AF65-F5344CB8AC3E}">
        <p14:creationId xmlns:p14="http://schemas.microsoft.com/office/powerpoint/2010/main" val="25314083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B56D7B-0FAE-B540-E60F-44CB4BA892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04126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D8DF-F525-06AF-CE5C-AA261A984B86}"/>
              </a:ext>
            </a:extLst>
          </p:cNvPr>
          <p:cNvSpPr>
            <a:spLocks noGrp="1"/>
          </p:cNvSpPr>
          <p:nvPr>
            <p:ph type="title"/>
          </p:nvPr>
        </p:nvSpPr>
        <p:spPr>
          <a:xfrm>
            <a:off x="1295400" y="169164"/>
            <a:ext cx="10241280" cy="1234440"/>
          </a:xfrm>
        </p:spPr>
        <p:txBody>
          <a:bodyPr/>
          <a:lstStyle/>
          <a:p>
            <a:r>
              <a:rPr lang="en-US" b="1" i="0" dirty="0">
                <a:solidFill>
                  <a:srgbClr val="273239"/>
                </a:solidFill>
                <a:effectLst/>
                <a:highlight>
                  <a:srgbClr val="FFFFFF"/>
                </a:highlight>
                <a:latin typeface="Nunito" pitchFamily="2" charset="0"/>
              </a:rPr>
              <a:t>Adjusted R-Squared Error</a:t>
            </a:r>
            <a:br>
              <a:rPr lang="en-US" b="1" i="0" dirty="0">
                <a:solidFill>
                  <a:srgbClr val="273239"/>
                </a:solidFill>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5C69D783-1A2E-D2B2-F3E5-46AB1ECE2E5D}"/>
              </a:ext>
            </a:extLst>
          </p:cNvPr>
          <p:cNvSpPr>
            <a:spLocks noGrp="1"/>
          </p:cNvSpPr>
          <p:nvPr>
            <p:ph idx="1"/>
          </p:nvPr>
        </p:nvSpPr>
        <p:spPr>
          <a:xfrm>
            <a:off x="555171" y="980150"/>
            <a:ext cx="11114315" cy="2993136"/>
          </a:xfrm>
        </p:spPr>
        <p:txBody>
          <a:bodyPr/>
          <a:lstStyle/>
          <a:p>
            <a:pPr marL="0" indent="0" algn="just" rtl="0" fontAlgn="base">
              <a:buNone/>
            </a:pPr>
            <a:r>
              <a:rPr lang="en-US" sz="2200" b="0" i="0" dirty="0">
                <a:solidFill>
                  <a:srgbClr val="273239"/>
                </a:solidFill>
                <a:effectLst/>
                <a:highlight>
                  <a:srgbClr val="FFFFFF"/>
                </a:highlight>
                <a:latin typeface="Nunito" pitchFamily="2" charset="0"/>
              </a:rPr>
              <a:t>Adjusted R</a:t>
            </a:r>
            <a:r>
              <a:rPr lang="en-US" sz="2200" b="0" i="0" baseline="30000" dirty="0">
                <a:solidFill>
                  <a:srgbClr val="273239"/>
                </a:solidFill>
                <a:effectLst/>
                <a:highlight>
                  <a:srgbClr val="FFFFFF"/>
                </a:highlight>
                <a:latin typeface="Nunito" pitchFamily="2" charset="0"/>
              </a:rPr>
              <a:t>2 </a:t>
            </a:r>
            <a:r>
              <a:rPr lang="en-US" sz="2200" b="0" i="0" dirty="0">
                <a:solidFill>
                  <a:srgbClr val="273239"/>
                </a:solidFill>
                <a:effectLst/>
                <a:highlight>
                  <a:srgbClr val="FFFFFF"/>
                </a:highlight>
                <a:latin typeface="Nunito" pitchFamily="2" charset="0"/>
              </a:rPr>
              <a:t>measures the proportion of variance in the dependent variable that is explained by independent variables in a regression model. </a:t>
            </a:r>
            <a:r>
              <a:rPr lang="en-US" sz="2200" b="0" i="0" u="sng" dirty="0">
                <a:solidFill>
                  <a:srgbClr val="273239"/>
                </a:solidFill>
                <a:effectLst/>
                <a:highlight>
                  <a:srgbClr val="FFFFFF"/>
                </a:highlight>
                <a:latin typeface="Nunito" pitchFamily="2" charset="0"/>
                <a:hlinkClick r:id="rId2"/>
              </a:rPr>
              <a:t>Adjusted R-square</a:t>
            </a:r>
            <a:r>
              <a:rPr lang="en-US" sz="2200" b="0" i="0" dirty="0">
                <a:solidFill>
                  <a:srgbClr val="273239"/>
                </a:solidFill>
                <a:effectLst/>
                <a:highlight>
                  <a:srgbClr val="FFFFFF"/>
                </a:highlight>
                <a:latin typeface="Nunito" pitchFamily="2" charset="0"/>
              </a:rPr>
              <a:t> accounts the number of predictors in the model and penalizes the model for including irrelevant predictors that don’t contribute significantly to explain the variance in the dependent variables.</a:t>
            </a:r>
          </a:p>
          <a:p>
            <a:pPr marL="0" indent="0" algn="just" rtl="0" fontAlgn="base">
              <a:buNone/>
            </a:pPr>
            <a:r>
              <a:rPr lang="en-US" sz="2200" b="0" i="0" dirty="0">
                <a:solidFill>
                  <a:srgbClr val="273239"/>
                </a:solidFill>
                <a:effectLst/>
                <a:highlight>
                  <a:srgbClr val="FFFFFF"/>
                </a:highlight>
                <a:latin typeface="Nunito" pitchFamily="2" charset="0"/>
              </a:rPr>
              <a:t>Mathematically, adjusted R</a:t>
            </a:r>
            <a:r>
              <a:rPr lang="en-US" sz="2200" b="0" i="0" baseline="30000" dirty="0">
                <a:solidFill>
                  <a:srgbClr val="273239"/>
                </a:solidFill>
                <a:effectLst/>
                <a:highlight>
                  <a:srgbClr val="FFFFFF"/>
                </a:highlight>
                <a:latin typeface="Nunito" pitchFamily="2" charset="0"/>
              </a:rPr>
              <a:t>2 </a:t>
            </a:r>
            <a:r>
              <a:rPr lang="en-US" sz="2200" b="0" i="0" dirty="0">
                <a:solidFill>
                  <a:srgbClr val="273239"/>
                </a:solidFill>
                <a:effectLst/>
                <a:highlight>
                  <a:srgbClr val="FFFFFF"/>
                </a:highlight>
                <a:latin typeface="Nunito" pitchFamily="2" charset="0"/>
              </a:rPr>
              <a:t>is expressed as:</a:t>
            </a:r>
          </a:p>
          <a:p>
            <a:pPr algn="just"/>
            <a:endParaRPr lang="en-US" dirty="0"/>
          </a:p>
        </p:txBody>
      </p:sp>
      <p:pic>
        <p:nvPicPr>
          <p:cNvPr id="5" name="Picture 4">
            <a:extLst>
              <a:ext uri="{FF2B5EF4-FFF2-40B4-BE49-F238E27FC236}">
                <a16:creationId xmlns:a16="http://schemas.microsoft.com/office/drawing/2014/main" id="{EEAAF3EC-1AAE-B683-A191-1FE463D66B1A}"/>
              </a:ext>
            </a:extLst>
          </p:cNvPr>
          <p:cNvPicPr>
            <a:picLocks noChangeAspect="1"/>
          </p:cNvPicPr>
          <p:nvPr/>
        </p:nvPicPr>
        <p:blipFill>
          <a:blip r:embed="rId3"/>
          <a:stretch>
            <a:fillRect/>
          </a:stretch>
        </p:blipFill>
        <p:spPr>
          <a:xfrm>
            <a:off x="291194" y="3563337"/>
            <a:ext cx="5503137" cy="910354"/>
          </a:xfrm>
          <a:prstGeom prst="rect">
            <a:avLst/>
          </a:prstGeom>
        </p:spPr>
      </p:pic>
      <p:sp>
        <p:nvSpPr>
          <p:cNvPr id="7" name="TextBox 6">
            <a:extLst>
              <a:ext uri="{FF2B5EF4-FFF2-40B4-BE49-F238E27FC236}">
                <a16:creationId xmlns:a16="http://schemas.microsoft.com/office/drawing/2014/main" id="{05D5F8EC-CD49-46A5-9363-60B3FDE6AB9E}"/>
              </a:ext>
            </a:extLst>
          </p:cNvPr>
          <p:cNvSpPr txBox="1"/>
          <p:nvPr/>
        </p:nvSpPr>
        <p:spPr>
          <a:xfrm>
            <a:off x="5742213" y="3429000"/>
            <a:ext cx="6134101" cy="1569660"/>
          </a:xfrm>
          <a:prstGeom prst="rect">
            <a:avLst/>
          </a:prstGeom>
          <a:noFill/>
        </p:spPr>
        <p:txBody>
          <a:bodyPr wrap="square">
            <a:spAutoFit/>
          </a:bodyPr>
          <a:lstStyle/>
          <a:p>
            <a:pPr algn="l" rtl="0" fontAlgn="base"/>
            <a:r>
              <a:rPr lang="en-US" sz="2400" b="0" i="0" dirty="0">
                <a:solidFill>
                  <a:srgbClr val="273239"/>
                </a:solidFill>
                <a:effectLst/>
                <a:highlight>
                  <a:srgbClr val="FFFFFF"/>
                </a:highlight>
                <a:latin typeface="Nunito" pitchFamily="2" charset="0"/>
              </a:rPr>
              <a:t>Here,</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n is the number of observations</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k is the number of predictors in the model</a:t>
            </a:r>
          </a:p>
          <a:p>
            <a:pPr algn="l" fontAlgn="base">
              <a:buFont typeface="Arial" panose="020B0604020202020204" pitchFamily="34" charset="0"/>
              <a:buChar char="•"/>
            </a:pPr>
            <a:r>
              <a:rPr lang="en-US" sz="2400" b="0" i="0" dirty="0">
                <a:solidFill>
                  <a:srgbClr val="273239"/>
                </a:solidFill>
                <a:effectLst/>
                <a:highlight>
                  <a:srgbClr val="FFFFFF"/>
                </a:highlight>
                <a:latin typeface="Nunito" pitchFamily="2" charset="0"/>
              </a:rPr>
              <a:t>R</a:t>
            </a:r>
            <a:r>
              <a:rPr lang="en-US" sz="2400" b="0" i="0" baseline="30000" dirty="0">
                <a:solidFill>
                  <a:srgbClr val="273239"/>
                </a:solidFill>
                <a:effectLst/>
                <a:highlight>
                  <a:srgbClr val="FFFFFF"/>
                </a:highlight>
                <a:latin typeface="Nunito" pitchFamily="2" charset="0"/>
              </a:rPr>
              <a:t>2 </a:t>
            </a:r>
            <a:r>
              <a:rPr lang="en-US" sz="2400" b="0" i="0" dirty="0">
                <a:solidFill>
                  <a:srgbClr val="273239"/>
                </a:solidFill>
                <a:effectLst/>
                <a:highlight>
                  <a:srgbClr val="FFFFFF"/>
                </a:highlight>
                <a:latin typeface="Nunito" pitchFamily="2" charset="0"/>
              </a:rPr>
              <a:t>is coefficient of determination</a:t>
            </a:r>
          </a:p>
        </p:txBody>
      </p:sp>
      <p:sp>
        <p:nvSpPr>
          <p:cNvPr id="9" name="TextBox 8">
            <a:extLst>
              <a:ext uri="{FF2B5EF4-FFF2-40B4-BE49-F238E27FC236}">
                <a16:creationId xmlns:a16="http://schemas.microsoft.com/office/drawing/2014/main" id="{F0FBC37C-E571-C7C5-5CA7-E48A8EB1BB1B}"/>
              </a:ext>
            </a:extLst>
          </p:cNvPr>
          <p:cNvSpPr txBox="1"/>
          <p:nvPr/>
        </p:nvSpPr>
        <p:spPr>
          <a:xfrm>
            <a:off x="291194" y="5221807"/>
            <a:ext cx="11585120" cy="1200329"/>
          </a:xfrm>
          <a:prstGeom prst="rect">
            <a:avLst/>
          </a:prstGeom>
          <a:noFill/>
        </p:spPr>
        <p:txBody>
          <a:bodyPr wrap="square">
            <a:spAutoFit/>
          </a:bodyPr>
          <a:lstStyle/>
          <a:p>
            <a:r>
              <a:rPr lang="en-US" sz="2400" b="0" i="0" dirty="0">
                <a:solidFill>
                  <a:srgbClr val="273239"/>
                </a:solidFill>
                <a:effectLst/>
                <a:highlight>
                  <a:srgbClr val="FFFFFF"/>
                </a:highlight>
                <a:latin typeface="Nunito" pitchFamily="2" charset="0"/>
              </a:rPr>
              <a:t>Adjusted R-square helps to prevent overfitting. It penalizes the model with additional predictors that do not contribute significantly to explain the variance in the dependent variable.</a:t>
            </a:r>
            <a:endParaRPr lang="en-US" sz="2400" dirty="0"/>
          </a:p>
        </p:txBody>
      </p:sp>
    </p:spTree>
    <p:extLst>
      <p:ext uri="{BB962C8B-B14F-4D97-AF65-F5344CB8AC3E}">
        <p14:creationId xmlns:p14="http://schemas.microsoft.com/office/powerpoint/2010/main" val="282669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404E292-5FAB-47E8-A663-A07530CED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80FF8ED-64CE-400C-A4D5-9F943FC26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accent2">
                  <a:lumMod val="60000"/>
                  <a:lumOff val="40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8868AD-100D-45F3-B11E-8A2936712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1999" cy="6858000"/>
          </a:xfrm>
          <a:prstGeom prst="rect">
            <a:avLst/>
          </a:prstGeom>
          <a:gradFill>
            <a:gsLst>
              <a:gs pos="49000">
                <a:schemeClr val="accent5">
                  <a:alpha val="50000"/>
                </a:schemeClr>
              </a:gs>
              <a:gs pos="100000">
                <a:schemeClr val="accent2">
                  <a:alpha val="74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4742CC-05F9-44AC-AF98-AB6EF810E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0">
                <a:schemeClr val="accent2">
                  <a:alpha val="17000"/>
                </a:schemeClr>
              </a:gs>
              <a:gs pos="85000">
                <a:schemeClr val="accent4">
                  <a:alpha val="40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3">
            <a:extLst>
              <a:ext uri="{FF2B5EF4-FFF2-40B4-BE49-F238E27FC236}">
                <a16:creationId xmlns:a16="http://schemas.microsoft.com/office/drawing/2014/main" id="{853C77DB-C7E3-4B1F-9AD0-1EB2982A8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460656" y="-2569189"/>
            <a:ext cx="5115722" cy="10255626"/>
          </a:xfrm>
          <a:custGeom>
            <a:avLst/>
            <a:gdLst>
              <a:gd name="connsiteX0" fmla="*/ 2065105 w 2065105"/>
              <a:gd name="connsiteY0" fmla="*/ 0 h 4139967"/>
              <a:gd name="connsiteX1" fmla="*/ 2065105 w 2065105"/>
              <a:gd name="connsiteY1" fmla="*/ 4139967 h 4139967"/>
              <a:gd name="connsiteX2" fmla="*/ 1858573 w 2065105"/>
              <a:gd name="connsiteY2" fmla="*/ 4129538 h 4139967"/>
              <a:gd name="connsiteX3" fmla="*/ 0 w 2065105"/>
              <a:gd name="connsiteY3" fmla="*/ 2069983 h 4139967"/>
              <a:gd name="connsiteX4" fmla="*/ 1858573 w 2065105"/>
              <a:gd name="connsiteY4" fmla="*/ 10428 h 4139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105" h="4139967">
                <a:moveTo>
                  <a:pt x="2065105" y="0"/>
                </a:moveTo>
                <a:lnTo>
                  <a:pt x="2065105" y="4139967"/>
                </a:lnTo>
                <a:lnTo>
                  <a:pt x="1858573" y="4129538"/>
                </a:lnTo>
                <a:cubicBezTo>
                  <a:pt x="814640" y="4023521"/>
                  <a:pt x="0" y="3141887"/>
                  <a:pt x="0" y="2069983"/>
                </a:cubicBezTo>
                <a:cubicBezTo>
                  <a:pt x="0" y="998079"/>
                  <a:pt x="814640" y="116446"/>
                  <a:pt x="1858573" y="10428"/>
                </a:cubicBezTo>
                <a:close/>
              </a:path>
            </a:pathLst>
          </a:custGeom>
          <a:gradFill flip="none" rotWithShape="1">
            <a:gsLst>
              <a:gs pos="7000">
                <a:schemeClr val="accent4">
                  <a:lumMod val="60000"/>
                  <a:lumOff val="40000"/>
                  <a:alpha val="3000"/>
                </a:schemeClr>
              </a:gs>
              <a:gs pos="100000">
                <a:schemeClr val="accent4">
                  <a:lumMod val="60000"/>
                  <a:lumOff val="40000"/>
                  <a:alpha val="37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DCBEF-1140-1D3F-C109-FDF242326812}"/>
              </a:ext>
            </a:extLst>
          </p:cNvPr>
          <p:cNvSpPr>
            <a:spLocks noGrp="1"/>
          </p:cNvSpPr>
          <p:nvPr>
            <p:ph type="title"/>
          </p:nvPr>
        </p:nvSpPr>
        <p:spPr>
          <a:xfrm>
            <a:off x="1524000" y="1104445"/>
            <a:ext cx="9144000" cy="2826182"/>
          </a:xfrm>
        </p:spPr>
        <p:txBody>
          <a:bodyPr vert="horz" lIns="0" tIns="0" rIns="0" bIns="0" rtlCol="0" anchor="ctr">
            <a:normAutofit/>
          </a:bodyPr>
          <a:lstStyle/>
          <a:p>
            <a:pPr algn="ctr"/>
            <a:r>
              <a:rPr lang="en-US" dirty="0">
                <a:solidFill>
                  <a:schemeClr val="bg1"/>
                </a:solidFill>
              </a:rPr>
              <a:t>Thank You</a:t>
            </a:r>
          </a:p>
        </p:txBody>
      </p:sp>
    </p:spTree>
    <p:extLst>
      <p:ext uri="{BB962C8B-B14F-4D97-AF65-F5344CB8AC3E}">
        <p14:creationId xmlns:p14="http://schemas.microsoft.com/office/powerpoint/2010/main" val="115397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EC8F1-3F99-6F6F-14DC-78817A036DB0}"/>
              </a:ext>
            </a:extLst>
          </p:cNvPr>
          <p:cNvSpPr>
            <a:spLocks noGrp="1"/>
          </p:cNvSpPr>
          <p:nvPr>
            <p:ph type="title"/>
          </p:nvPr>
        </p:nvSpPr>
        <p:spPr>
          <a:xfrm>
            <a:off x="254969" y="39624"/>
            <a:ext cx="8856374" cy="1556724"/>
          </a:xfrm>
        </p:spPr>
        <p:txBody>
          <a:bodyPr anchor="b">
            <a:normAutofit/>
          </a:bodyPr>
          <a:lstStyle/>
          <a:p>
            <a:pPr>
              <a:lnSpc>
                <a:spcPct val="90000"/>
              </a:lnSpc>
            </a:pPr>
            <a:r>
              <a:rPr lang="en-US" b="1" i="0" dirty="0">
                <a:effectLst/>
                <a:highlight>
                  <a:srgbClr val="FFFFFF"/>
                </a:highlight>
                <a:latin typeface="Nunito" pitchFamily="2" charset="0"/>
              </a:rPr>
              <a:t>What is the best Fit Line?</a:t>
            </a:r>
            <a:br>
              <a:rPr lang="en-US" b="1" i="0" dirty="0">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F06F3D77-12A0-BEA9-2CF0-B13322403E58}"/>
              </a:ext>
            </a:extLst>
          </p:cNvPr>
          <p:cNvSpPr>
            <a:spLocks noGrp="1"/>
          </p:cNvSpPr>
          <p:nvPr>
            <p:ph idx="1"/>
          </p:nvPr>
        </p:nvSpPr>
        <p:spPr>
          <a:xfrm>
            <a:off x="254969" y="1357144"/>
            <a:ext cx="5549538" cy="4546057"/>
          </a:xfrm>
        </p:spPr>
        <p:txBody>
          <a:bodyPr anchor="t">
            <a:normAutofit fontScale="92500"/>
          </a:bodyPr>
          <a:lstStyle/>
          <a:p>
            <a:pPr algn="just" rtl="0" fontAlgn="base"/>
            <a:r>
              <a:rPr lang="en-US" sz="2200" b="0" i="0" dirty="0">
                <a:effectLst/>
                <a:highlight>
                  <a:srgbClr val="FFFFFF"/>
                </a:highlight>
                <a:latin typeface="Nunito" pitchFamily="2" charset="0"/>
              </a:rPr>
              <a:t>Our primary objective while using linear regression is to locate the best-fit line, which implies that the error between the predicted and actual values should be kept to a minimum. There will be the least error in the best-fit line.</a:t>
            </a:r>
          </a:p>
          <a:p>
            <a:pPr rtl="0" fontAlgn="base"/>
            <a:r>
              <a:rPr lang="en-US" sz="2200" b="0" i="0" dirty="0">
                <a:effectLst/>
                <a:highlight>
                  <a:srgbClr val="FFFFFF"/>
                </a:highlight>
                <a:latin typeface="Nunito" pitchFamily="2" charset="0"/>
              </a:rPr>
              <a:t>The best Fit Line equation provides a straight line that represents the relationship between the dependent and independent variables. The slope of the line indicates how much the dependent variable changes for a unit change in the independent variable(s).</a:t>
            </a:r>
          </a:p>
          <a:p>
            <a:endParaRPr lang="en-US" sz="2200" dirty="0"/>
          </a:p>
        </p:txBody>
      </p:sp>
      <p:pic>
        <p:nvPicPr>
          <p:cNvPr id="1026" name="Picture 2" descr="Linear Regression in Machine learning">
            <a:extLst>
              <a:ext uri="{FF2B5EF4-FFF2-40B4-BE49-F238E27FC236}">
                <a16:creationId xmlns:a16="http://schemas.microsoft.com/office/drawing/2014/main" id="{7E22073C-30E5-A07F-8998-AB964FB213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04507" y="1112088"/>
            <a:ext cx="5843207" cy="3194076"/>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A68A319-99B9-B8CA-1D64-41B434CA7C19}"/>
              </a:ext>
            </a:extLst>
          </p:cNvPr>
          <p:cNvSpPr txBox="1"/>
          <p:nvPr/>
        </p:nvSpPr>
        <p:spPr>
          <a:xfrm>
            <a:off x="5953278" y="4306164"/>
            <a:ext cx="6106884" cy="1754326"/>
          </a:xfrm>
          <a:prstGeom prst="rect">
            <a:avLst/>
          </a:prstGeom>
          <a:noFill/>
        </p:spPr>
        <p:txBody>
          <a:bodyPr wrap="square">
            <a:spAutoFit/>
          </a:bodyPr>
          <a:lstStyle/>
          <a:p>
            <a:pPr algn="just"/>
            <a:r>
              <a:rPr lang="en-US" b="0" i="0" dirty="0">
                <a:solidFill>
                  <a:srgbClr val="273239"/>
                </a:solidFill>
                <a:effectLst/>
                <a:highlight>
                  <a:srgbClr val="FFFFFF"/>
                </a:highlight>
                <a:latin typeface="Nunito" pitchFamily="2" charset="0"/>
              </a:rPr>
              <a:t>Linear regression performs the task to predict a dependent variable value (y) based on a given independent variable (x)). Hence, the name is Linear Regression. In the figure above, X (input) is the work experience and Y (output) is the salary of a person. The regression line is the best-fit line for our model. </a:t>
            </a:r>
            <a:endParaRPr lang="en-US" dirty="0"/>
          </a:p>
        </p:txBody>
      </p:sp>
    </p:spTree>
    <p:extLst>
      <p:ext uri="{BB962C8B-B14F-4D97-AF65-F5344CB8AC3E}">
        <p14:creationId xmlns:p14="http://schemas.microsoft.com/office/powerpoint/2010/main" val="4112743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7543907A-3C34-4DE8-B126-99FC7B27B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A4AA7FE-02D8-4A32-8A5D-F26FBEEE1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0619" y="381383"/>
            <a:ext cx="6858000" cy="6095233"/>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0C111FC-6A33-43DC-B98B-D3D341F41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25108" y="125102"/>
            <a:ext cx="6346209" cy="6095999"/>
          </a:xfrm>
          <a:prstGeom prst="rect">
            <a:avLst/>
          </a:prstGeom>
          <a:gradFill>
            <a:gsLst>
              <a:gs pos="0">
                <a:schemeClr val="accent5">
                  <a:lumMod val="60000"/>
                  <a:lumOff val="40000"/>
                  <a:alpha val="0"/>
                </a:schemeClr>
              </a:gs>
              <a:gs pos="99000">
                <a:schemeClr val="accent2">
                  <a:alpha val="85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73DE73B-0A74-4051-8584-9A228FCC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821771" y="2583775"/>
            <a:ext cx="2435410" cy="6113042"/>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79E83F3-34D7-4570-A7FD-15F66C3A3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72450" y="728296"/>
            <a:ext cx="4808302" cy="4808302"/>
          </a:xfrm>
          <a:prstGeom prst="ellipse">
            <a:avLst/>
          </a:pr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C8C1658-B254-AC06-4CFD-29DDEA43C169}"/>
              </a:ext>
            </a:extLst>
          </p:cNvPr>
          <p:cNvSpPr>
            <a:spLocks noGrp="1"/>
          </p:cNvSpPr>
          <p:nvPr>
            <p:ph type="title"/>
          </p:nvPr>
        </p:nvSpPr>
        <p:spPr>
          <a:xfrm>
            <a:off x="779578" y="931026"/>
            <a:ext cx="4711846" cy="3117280"/>
          </a:xfrm>
        </p:spPr>
        <p:txBody>
          <a:bodyPr vert="horz" lIns="0" tIns="0" rIns="0" bIns="0" rtlCol="0" anchor="b">
            <a:normAutofit/>
          </a:bodyPr>
          <a:lstStyle/>
          <a:p>
            <a:r>
              <a:rPr lang="en-US" sz="4000" spc="750">
                <a:solidFill>
                  <a:schemeClr val="bg1"/>
                </a:solidFill>
                <a:effectLst/>
              </a:rPr>
              <a:t>Calculating coefficient of the equation:</a:t>
            </a:r>
            <a:endParaRPr lang="en-US" sz="4000" spc="750">
              <a:solidFill>
                <a:schemeClr val="bg1"/>
              </a:solidFill>
            </a:endParaRPr>
          </a:p>
        </p:txBody>
      </p:sp>
      <p:pic>
        <p:nvPicPr>
          <p:cNvPr id="9" name="Picture 8">
            <a:extLst>
              <a:ext uri="{FF2B5EF4-FFF2-40B4-BE49-F238E27FC236}">
                <a16:creationId xmlns:a16="http://schemas.microsoft.com/office/drawing/2014/main" id="{406FA212-31A5-BCF0-B964-9BF1E3F4C747}"/>
              </a:ext>
            </a:extLst>
          </p:cNvPr>
          <p:cNvPicPr>
            <a:picLocks noChangeAspect="1"/>
          </p:cNvPicPr>
          <p:nvPr/>
        </p:nvPicPr>
        <p:blipFill>
          <a:blip r:embed="rId2"/>
          <a:stretch>
            <a:fillRect/>
          </a:stretch>
        </p:blipFill>
        <p:spPr>
          <a:xfrm>
            <a:off x="6772780" y="5142849"/>
            <a:ext cx="5134494" cy="1154151"/>
          </a:xfrm>
          <a:prstGeom prst="rect">
            <a:avLst/>
          </a:prstGeom>
        </p:spPr>
      </p:pic>
      <p:pic>
        <p:nvPicPr>
          <p:cNvPr id="7" name="Picture 6">
            <a:extLst>
              <a:ext uri="{FF2B5EF4-FFF2-40B4-BE49-F238E27FC236}">
                <a16:creationId xmlns:a16="http://schemas.microsoft.com/office/drawing/2014/main" id="{3901DEFD-4421-9CEF-290B-98ADD31D91E7}"/>
              </a:ext>
            </a:extLst>
          </p:cNvPr>
          <p:cNvPicPr>
            <a:picLocks noChangeAspect="1"/>
          </p:cNvPicPr>
          <p:nvPr/>
        </p:nvPicPr>
        <p:blipFill>
          <a:blip r:embed="rId3"/>
          <a:stretch>
            <a:fillRect/>
          </a:stretch>
        </p:blipFill>
        <p:spPr>
          <a:xfrm>
            <a:off x="6576749" y="561000"/>
            <a:ext cx="5134494" cy="1283623"/>
          </a:xfrm>
          <a:prstGeom prst="rect">
            <a:avLst/>
          </a:prstGeom>
        </p:spPr>
      </p:pic>
      <p:pic>
        <p:nvPicPr>
          <p:cNvPr id="5" name="Picture 4">
            <a:extLst>
              <a:ext uri="{FF2B5EF4-FFF2-40B4-BE49-F238E27FC236}">
                <a16:creationId xmlns:a16="http://schemas.microsoft.com/office/drawing/2014/main" id="{C736BBFA-AC33-D65E-F81B-17944CBC2C94}"/>
              </a:ext>
            </a:extLst>
          </p:cNvPr>
          <p:cNvPicPr>
            <a:picLocks noChangeAspect="1"/>
          </p:cNvPicPr>
          <p:nvPr/>
        </p:nvPicPr>
        <p:blipFill>
          <a:blip r:embed="rId4"/>
          <a:stretch>
            <a:fillRect/>
          </a:stretch>
        </p:blipFill>
        <p:spPr>
          <a:xfrm>
            <a:off x="6481764" y="2742690"/>
            <a:ext cx="5134494" cy="1257950"/>
          </a:xfrm>
          <a:prstGeom prst="rect">
            <a:avLst/>
          </a:prstGeom>
        </p:spPr>
      </p:pic>
    </p:spTree>
    <p:extLst>
      <p:ext uri="{BB962C8B-B14F-4D97-AF65-F5344CB8AC3E}">
        <p14:creationId xmlns:p14="http://schemas.microsoft.com/office/powerpoint/2010/main" val="214834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509E-85BF-A2C1-F526-369FE3055445}"/>
              </a:ext>
            </a:extLst>
          </p:cNvPr>
          <p:cNvSpPr>
            <a:spLocks noGrp="1"/>
          </p:cNvSpPr>
          <p:nvPr>
            <p:ph type="title"/>
          </p:nvPr>
        </p:nvSpPr>
        <p:spPr>
          <a:xfrm>
            <a:off x="446313" y="261257"/>
            <a:ext cx="11571515" cy="1768711"/>
          </a:xfrm>
        </p:spPr>
        <p:txBody>
          <a:bodyPr>
            <a:normAutofit/>
          </a:bodyPr>
          <a:lstStyle/>
          <a:p>
            <a:r>
              <a:rPr lang="en-US" b="1" i="0" dirty="0">
                <a:solidFill>
                  <a:srgbClr val="273239"/>
                </a:solidFill>
                <a:effectLst/>
                <a:highlight>
                  <a:srgbClr val="FFFFFF"/>
                </a:highlight>
                <a:latin typeface="Nunito" pitchFamily="2" charset="0"/>
              </a:rPr>
              <a:t>Assumptions of Simple Linear </a:t>
            </a:r>
            <a:r>
              <a:rPr lang="en-US" b="1" i="0" dirty="0" err="1">
                <a:solidFill>
                  <a:srgbClr val="273239"/>
                </a:solidFill>
                <a:effectLst/>
                <a:highlight>
                  <a:srgbClr val="FFFFFF"/>
                </a:highlight>
                <a:latin typeface="Nunito" pitchFamily="2" charset="0"/>
              </a:rPr>
              <a:t>RegressioN</a:t>
            </a:r>
            <a:br>
              <a:rPr lang="en-US" b="1" i="0" dirty="0">
                <a:solidFill>
                  <a:srgbClr val="273239"/>
                </a:solidFill>
                <a:effectLst/>
                <a:highlight>
                  <a:srgbClr val="FFFFFF"/>
                </a:highlight>
                <a:latin typeface="Nunito" pitchFamily="2" charset="0"/>
              </a:rPr>
            </a:br>
            <a:endParaRPr lang="en-US" dirty="0"/>
          </a:p>
        </p:txBody>
      </p:sp>
      <p:sp>
        <p:nvSpPr>
          <p:cNvPr id="3" name="Content Placeholder 2">
            <a:extLst>
              <a:ext uri="{FF2B5EF4-FFF2-40B4-BE49-F238E27FC236}">
                <a16:creationId xmlns:a16="http://schemas.microsoft.com/office/drawing/2014/main" id="{B92F928B-303D-8A9C-6D84-8D3081FC952F}"/>
              </a:ext>
            </a:extLst>
          </p:cNvPr>
          <p:cNvSpPr>
            <a:spLocks noGrp="1"/>
          </p:cNvSpPr>
          <p:nvPr>
            <p:ph idx="1"/>
          </p:nvPr>
        </p:nvSpPr>
        <p:spPr>
          <a:xfrm>
            <a:off x="576943" y="2112264"/>
            <a:ext cx="11035937" cy="3959352"/>
          </a:xfrm>
        </p:spPr>
        <p:txBody>
          <a:bodyPr/>
          <a:lstStyle/>
          <a:p>
            <a:pPr marL="0" indent="0">
              <a:buNone/>
            </a:pPr>
            <a:r>
              <a:rPr lang="en-US" b="0" i="0" dirty="0">
                <a:solidFill>
                  <a:srgbClr val="273239"/>
                </a:solidFill>
                <a:effectLst/>
                <a:highlight>
                  <a:srgbClr val="FFFFFF"/>
                </a:highlight>
                <a:latin typeface="Nunito" pitchFamily="2" charset="0"/>
              </a:rPr>
              <a:t>Linear regression is a powerful tool for understanding and predicting the behavior of a variable, however, it needs to meet a few conditions in order to be accurate and dependable solutions. </a:t>
            </a:r>
          </a:p>
          <a:p>
            <a:pPr marL="457200" indent="-457200">
              <a:buAutoNum type="arabicPeriod"/>
            </a:pPr>
            <a:r>
              <a:rPr lang="en-US" b="1" i="0" dirty="0">
                <a:solidFill>
                  <a:srgbClr val="273239"/>
                </a:solidFill>
                <a:effectLst/>
                <a:highlight>
                  <a:srgbClr val="FFFFFF"/>
                </a:highlight>
                <a:latin typeface="Nunito" pitchFamily="2" charset="0"/>
              </a:rPr>
              <a:t>Linearity</a:t>
            </a:r>
            <a:endParaRPr lang="en-US" dirty="0">
              <a:solidFill>
                <a:srgbClr val="273239"/>
              </a:solidFill>
              <a:highlight>
                <a:srgbClr val="FFFFFF"/>
              </a:highlight>
              <a:latin typeface="Nunito" pitchFamily="2" charset="0"/>
            </a:endParaRPr>
          </a:p>
          <a:p>
            <a:pPr marL="457200" indent="-457200">
              <a:buAutoNum type="arabicPeriod"/>
            </a:pPr>
            <a:r>
              <a:rPr lang="en-US" b="1" i="0" dirty="0">
                <a:solidFill>
                  <a:srgbClr val="273239"/>
                </a:solidFill>
                <a:effectLst/>
                <a:highlight>
                  <a:srgbClr val="FFFFFF"/>
                </a:highlight>
                <a:latin typeface="Nunito" pitchFamily="2" charset="0"/>
              </a:rPr>
              <a:t>Independence</a:t>
            </a:r>
            <a:endParaRPr lang="en-US" b="0" i="0" dirty="0">
              <a:solidFill>
                <a:srgbClr val="273239"/>
              </a:solidFill>
              <a:effectLst/>
              <a:highlight>
                <a:srgbClr val="FFFFFF"/>
              </a:highlight>
              <a:latin typeface="Nunito" pitchFamily="2" charset="0"/>
            </a:endParaRPr>
          </a:p>
          <a:p>
            <a:pPr marL="457200" indent="-457200">
              <a:buAutoNum type="arabicPeriod"/>
            </a:pPr>
            <a:r>
              <a:rPr lang="en-US" b="1" i="0" dirty="0">
                <a:solidFill>
                  <a:srgbClr val="273239"/>
                </a:solidFill>
                <a:effectLst/>
                <a:highlight>
                  <a:srgbClr val="FFFFFF"/>
                </a:highlight>
                <a:latin typeface="Nunito" pitchFamily="2" charset="0"/>
              </a:rPr>
              <a:t>Homoscedasticity</a:t>
            </a:r>
            <a:endParaRPr lang="en-US" dirty="0">
              <a:solidFill>
                <a:srgbClr val="273239"/>
              </a:solidFill>
              <a:highlight>
                <a:srgbClr val="FFFFFF"/>
              </a:highlight>
              <a:latin typeface="Nunito" pitchFamily="2" charset="0"/>
            </a:endParaRPr>
          </a:p>
          <a:p>
            <a:pPr marL="457200" indent="-457200">
              <a:buAutoNum type="arabicPeriod"/>
            </a:pPr>
            <a:r>
              <a:rPr lang="en-US" b="1" i="0" dirty="0">
                <a:solidFill>
                  <a:srgbClr val="273239"/>
                </a:solidFill>
                <a:effectLst/>
                <a:highlight>
                  <a:srgbClr val="FFFFFF"/>
                </a:highlight>
                <a:latin typeface="Nunito" pitchFamily="2" charset="0"/>
              </a:rPr>
              <a:t>Normality</a:t>
            </a:r>
            <a:r>
              <a:rPr lang="en-US" b="0" i="0" dirty="0">
                <a:solidFill>
                  <a:srgbClr val="273239"/>
                </a:solidFill>
                <a:effectLst/>
                <a:highlight>
                  <a:srgbClr val="FFFFFF"/>
                </a:highlight>
                <a:latin typeface="Nunito" pitchFamily="2" charset="0"/>
              </a:rPr>
              <a:t>:</a:t>
            </a:r>
            <a:endParaRPr lang="en-US" dirty="0"/>
          </a:p>
        </p:txBody>
      </p:sp>
    </p:spTree>
    <p:extLst>
      <p:ext uri="{BB962C8B-B14F-4D97-AF65-F5344CB8AC3E}">
        <p14:creationId xmlns:p14="http://schemas.microsoft.com/office/powerpoint/2010/main" val="3228354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3E2FBE-64E8-FA92-5F47-1A7A93C1650B}"/>
              </a:ext>
            </a:extLst>
          </p:cNvPr>
          <p:cNvSpPr>
            <a:spLocks noGrp="1"/>
          </p:cNvSpPr>
          <p:nvPr>
            <p:ph type="title"/>
          </p:nvPr>
        </p:nvSpPr>
        <p:spPr>
          <a:xfrm>
            <a:off x="1282578" y="0"/>
            <a:ext cx="6391851" cy="1012371"/>
          </a:xfrm>
        </p:spPr>
        <p:txBody>
          <a:bodyPr anchor="b">
            <a:normAutofit/>
          </a:bodyPr>
          <a:lstStyle/>
          <a:p>
            <a:r>
              <a:rPr lang="en-US" b="1" i="0" dirty="0">
                <a:effectLst/>
                <a:highlight>
                  <a:srgbClr val="FFFFFF"/>
                </a:highlight>
                <a:latin typeface="Nunito" pitchFamily="2" charset="0"/>
              </a:rPr>
              <a:t>1. Linearity</a:t>
            </a:r>
            <a:r>
              <a:rPr lang="en-US" b="0" i="0" dirty="0">
                <a:effectLst/>
                <a:highlight>
                  <a:srgbClr val="FFFFFF"/>
                </a:highlight>
                <a:latin typeface="Nunito" pitchFamily="2" charset="0"/>
              </a:rPr>
              <a:t>:</a:t>
            </a:r>
            <a:endParaRPr lang="en-US" dirty="0"/>
          </a:p>
        </p:txBody>
      </p:sp>
      <p:sp>
        <p:nvSpPr>
          <p:cNvPr id="3" name="Content Placeholder 2">
            <a:extLst>
              <a:ext uri="{FF2B5EF4-FFF2-40B4-BE49-F238E27FC236}">
                <a16:creationId xmlns:a16="http://schemas.microsoft.com/office/drawing/2014/main" id="{4F62B6FF-8F0D-06C9-9A77-AE14B3CF1A21}"/>
              </a:ext>
            </a:extLst>
          </p:cNvPr>
          <p:cNvSpPr>
            <a:spLocks noGrp="1"/>
          </p:cNvSpPr>
          <p:nvPr>
            <p:ph idx="1"/>
          </p:nvPr>
        </p:nvSpPr>
        <p:spPr>
          <a:xfrm>
            <a:off x="685796" y="1206442"/>
            <a:ext cx="11201404" cy="3583940"/>
          </a:xfrm>
        </p:spPr>
        <p:txBody>
          <a:bodyPr anchor="t">
            <a:normAutofit/>
          </a:bodyPr>
          <a:lstStyle/>
          <a:p>
            <a:pPr marL="0" indent="0" algn="just">
              <a:buNone/>
            </a:pPr>
            <a:r>
              <a:rPr lang="en-US" sz="2600" b="0" i="0" dirty="0">
                <a:effectLst/>
                <a:highlight>
                  <a:srgbClr val="FFFFFF"/>
                </a:highlight>
                <a:latin typeface="Nunito" pitchFamily="2" charset="0"/>
              </a:rPr>
              <a:t>The independent and dependent variables have a linear relationship with one another. This implies that changes in the dependent variable follow those in the independent variable(s) in a linear fashion. This means that there should be a straight line that can be drawn through the data points. If the relationship is not linear, then linear regression will not be an accurate model.</a:t>
            </a:r>
            <a:endParaRPr lang="en-US" sz="2600" dirty="0"/>
          </a:p>
        </p:txBody>
      </p:sp>
      <p:pic>
        <p:nvPicPr>
          <p:cNvPr id="2050" name="Picture 2">
            <a:extLst>
              <a:ext uri="{FF2B5EF4-FFF2-40B4-BE49-F238E27FC236}">
                <a16:creationId xmlns:a16="http://schemas.microsoft.com/office/drawing/2014/main" id="{58036024-C63A-E4B1-55C3-61667F2D66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26769" y="4202531"/>
            <a:ext cx="8719458" cy="2189898"/>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06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E50F-9075-764B-CB2C-46322CA386FD}"/>
              </a:ext>
            </a:extLst>
          </p:cNvPr>
          <p:cNvSpPr>
            <a:spLocks noGrp="1"/>
          </p:cNvSpPr>
          <p:nvPr>
            <p:ph type="title"/>
          </p:nvPr>
        </p:nvSpPr>
        <p:spPr>
          <a:xfrm>
            <a:off x="1251857" y="262128"/>
            <a:ext cx="10241280" cy="674043"/>
          </a:xfrm>
        </p:spPr>
        <p:txBody>
          <a:bodyPr/>
          <a:lstStyle/>
          <a:p>
            <a:r>
              <a:rPr lang="en-US" b="1" i="0" dirty="0">
                <a:solidFill>
                  <a:srgbClr val="273239"/>
                </a:solidFill>
                <a:effectLst/>
                <a:highlight>
                  <a:srgbClr val="FFFFFF"/>
                </a:highlight>
                <a:latin typeface="Nunito" pitchFamily="2" charset="0"/>
              </a:rPr>
              <a:t>2. Independence</a:t>
            </a:r>
            <a:r>
              <a:rPr lang="en-US" b="0" i="0" dirty="0">
                <a:solidFill>
                  <a:srgbClr val="273239"/>
                </a:solidFill>
                <a:effectLst/>
                <a:highlight>
                  <a:srgbClr val="FFFFFF"/>
                </a:highlight>
                <a:latin typeface="Nunito" pitchFamily="2" charset="0"/>
              </a:rPr>
              <a:t>:</a:t>
            </a:r>
            <a:endParaRPr lang="en-US" dirty="0"/>
          </a:p>
        </p:txBody>
      </p:sp>
      <p:sp>
        <p:nvSpPr>
          <p:cNvPr id="3" name="Content Placeholder 2">
            <a:extLst>
              <a:ext uri="{FF2B5EF4-FFF2-40B4-BE49-F238E27FC236}">
                <a16:creationId xmlns:a16="http://schemas.microsoft.com/office/drawing/2014/main" id="{7A1C43DE-045C-FB68-59C7-5AC19B61082F}"/>
              </a:ext>
            </a:extLst>
          </p:cNvPr>
          <p:cNvSpPr>
            <a:spLocks noGrp="1"/>
          </p:cNvSpPr>
          <p:nvPr>
            <p:ph idx="1"/>
          </p:nvPr>
        </p:nvSpPr>
        <p:spPr>
          <a:xfrm>
            <a:off x="1153885" y="1449324"/>
            <a:ext cx="10241280" cy="3959352"/>
          </a:xfrm>
        </p:spPr>
        <p:txBody>
          <a:bodyPr/>
          <a:lstStyle/>
          <a:p>
            <a:pPr marL="0" indent="0" algn="just">
              <a:buNone/>
            </a:pPr>
            <a:r>
              <a:rPr lang="en-US" b="0" i="0" dirty="0">
                <a:solidFill>
                  <a:srgbClr val="273239"/>
                </a:solidFill>
                <a:effectLst/>
                <a:highlight>
                  <a:srgbClr val="FFFFFF"/>
                </a:highlight>
                <a:latin typeface="Nunito" pitchFamily="2" charset="0"/>
              </a:rPr>
              <a:t>The observations in the dataset are independent of each other. This means that the value of the dependent variable for one observation does not depend on the value of the dependent variable for another observation. If the observations are not independent, then linear regression will not be an accurate model.</a:t>
            </a:r>
            <a:endParaRPr lang="en-US" dirty="0"/>
          </a:p>
        </p:txBody>
      </p:sp>
    </p:spTree>
    <p:extLst>
      <p:ext uri="{BB962C8B-B14F-4D97-AF65-F5344CB8AC3E}">
        <p14:creationId xmlns:p14="http://schemas.microsoft.com/office/powerpoint/2010/main" val="2995192323"/>
      </p:ext>
    </p:extLst>
  </p:cSld>
  <p:clrMapOvr>
    <a:masterClrMapping/>
  </p:clrMapOvr>
</p:sld>
</file>

<file path=ppt/theme/theme1.xml><?xml version="1.0" encoding="utf-8"?>
<a:theme xmlns:a="http://schemas.openxmlformats.org/drawingml/2006/main" name="GradientRiseVTI">
  <a:themeElements>
    <a:clrScheme name="AnalogousFromRegularSeedLeftStep">
      <a:dk1>
        <a:srgbClr val="000000"/>
      </a:dk1>
      <a:lt1>
        <a:srgbClr val="FFFFFF"/>
      </a:lt1>
      <a:dk2>
        <a:srgbClr val="321C1C"/>
      </a:dk2>
      <a:lt2>
        <a:srgbClr val="F0F2F3"/>
      </a:lt2>
      <a:accent1>
        <a:srgbClr val="E78429"/>
      </a:accent1>
      <a:accent2>
        <a:srgbClr val="D52317"/>
      </a:accent2>
      <a:accent3>
        <a:srgbClr val="E7296C"/>
      </a:accent3>
      <a:accent4>
        <a:srgbClr val="D517A9"/>
      </a:accent4>
      <a:accent5>
        <a:srgbClr val="C329E7"/>
      </a:accent5>
      <a:accent6>
        <a:srgbClr val="641AD5"/>
      </a:accent6>
      <a:hlink>
        <a:srgbClr val="3F82BF"/>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292</TotalTime>
  <Words>1844</Words>
  <Application>Microsoft Office PowerPoint</Application>
  <PresentationFormat>Widescreen</PresentationFormat>
  <Paragraphs>111</Paragraphs>
  <Slides>42</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Aptos</vt:lpstr>
      <vt:lpstr>Arial</vt:lpstr>
      <vt:lpstr>Consolas</vt:lpstr>
      <vt:lpstr>Courier New</vt:lpstr>
      <vt:lpstr>KaTeX_Main</vt:lpstr>
      <vt:lpstr>Nunito</vt:lpstr>
      <vt:lpstr>Segoe UI</vt:lpstr>
      <vt:lpstr>Tw Cen MT</vt:lpstr>
      <vt:lpstr>Verdana</vt:lpstr>
      <vt:lpstr>GradientRiseVTI</vt:lpstr>
      <vt:lpstr>Simple Linear Regression  A complete project for Prediction of car speed</vt:lpstr>
      <vt:lpstr>Simple Linear Regression</vt:lpstr>
      <vt:lpstr>Multiple Linear Regression </vt:lpstr>
      <vt:lpstr>Goal of Linear Regression </vt:lpstr>
      <vt:lpstr>What is the best Fit Line? </vt:lpstr>
      <vt:lpstr>Calculating coefficient of the equation:</vt:lpstr>
      <vt:lpstr>Assumptions of Simple Linear RegressioN </vt:lpstr>
      <vt:lpstr>1. Linearity:</vt:lpstr>
      <vt:lpstr>2. Independence:</vt:lpstr>
      <vt:lpstr>3. Homoscedasticity: </vt:lpstr>
      <vt:lpstr>4. Normality:  </vt:lpstr>
      <vt:lpstr>Prediction of speed based on AGE</vt:lpstr>
      <vt:lpstr>Draw a scatter plot </vt:lpstr>
      <vt:lpstr>PowerPoint Presentation</vt:lpstr>
      <vt:lpstr>Draw the line of regression</vt:lpstr>
      <vt:lpstr>PowerPoint Presentation</vt:lpstr>
      <vt:lpstr>Import the modules  </vt:lpstr>
      <vt:lpstr>Create the arrays that represent the values of the x and y axis:</vt:lpstr>
      <vt:lpstr>Execute a method that returns some important key values of Linear Regression:</vt:lpstr>
      <vt:lpstr>PowerPoint Presentation</vt:lpstr>
      <vt:lpstr>PowerPoint Presentation</vt:lpstr>
      <vt:lpstr>Draw the original scatter plot:</vt:lpstr>
      <vt:lpstr>Draw the line of linear regression</vt:lpstr>
      <vt:lpstr>Display the diagram: </vt:lpstr>
      <vt:lpstr>R for Relationship </vt:lpstr>
      <vt:lpstr>How well does my data fit in a linear regression?</vt:lpstr>
      <vt:lpstr>Predict Future Values </vt:lpstr>
      <vt:lpstr>Predict the speed of a 10 years old car:</vt:lpstr>
      <vt:lpstr>PowerPoint Presentation</vt:lpstr>
      <vt:lpstr>Bad Fit? Example</vt:lpstr>
      <vt:lpstr> These values for the x- and y-axis should result in a very bad fit for linear regression:</vt:lpstr>
      <vt:lpstr>r for relationship? </vt:lpstr>
      <vt:lpstr>PowerPoint Presentation</vt:lpstr>
      <vt:lpstr>Evaluation Metrics for Linear Regression</vt:lpstr>
      <vt:lpstr>Metrics for Linear Regression </vt:lpstr>
      <vt:lpstr>Mean Square Error (MSE) </vt:lpstr>
      <vt:lpstr>Mean Absolute Error (MAE) </vt:lpstr>
      <vt:lpstr>Root Mean Squared Error (RMSE) </vt:lpstr>
      <vt:lpstr>PowerPoint Presentation</vt:lpstr>
      <vt:lpstr>PowerPoint Presentation</vt:lpstr>
      <vt:lpstr>Adjusted R-Squared Error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rakhee chhibber</dc:creator>
  <cp:lastModifiedBy>rakhee chhibber</cp:lastModifiedBy>
  <cp:revision>3</cp:revision>
  <dcterms:created xsi:type="dcterms:W3CDTF">2024-08-24T05:18:18Z</dcterms:created>
  <dcterms:modified xsi:type="dcterms:W3CDTF">2025-03-29T18:16:33Z</dcterms:modified>
</cp:coreProperties>
</file>